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60" r:id="rId4"/>
    <p:sldId id="261" r:id="rId5"/>
    <p:sldId id="262" r:id="rId6"/>
    <p:sldId id="263" r:id="rId7"/>
    <p:sldId id="264" r:id="rId8"/>
    <p:sldId id="265" r:id="rId9"/>
    <p:sldId id="272" r:id="rId10"/>
    <p:sldId id="266" r:id="rId11"/>
    <p:sldId id="267" r:id="rId12"/>
    <p:sldId id="268" r:id="rId13"/>
    <p:sldId id="271" r:id="rId14"/>
    <p:sldId id="270" r:id="rId15"/>
    <p:sldId id="273" r:id="rId16"/>
    <p:sldId id="274" r:id="rId17"/>
    <p:sldId id="275" r:id="rId18"/>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0" autoAdjust="0"/>
  </p:normalViewPr>
  <p:slideViewPr>
    <p:cSldViewPr snapToGrid="0">
      <p:cViewPr>
        <p:scale>
          <a:sx n="100" d="100"/>
          <a:sy n="100" d="100"/>
        </p:scale>
        <p:origin x="72" y="-1800"/>
      </p:cViewPr>
      <p:guideLst/>
    </p:cSldViewPr>
  </p:slideViewPr>
  <p:notesTextViewPr>
    <p:cViewPr>
      <p:scale>
        <a:sx n="1" d="1"/>
        <a:sy n="1" d="1"/>
      </p:scale>
      <p:origin x="0" y="0"/>
    </p:cViewPr>
  </p:notesTextViewPr>
  <p:sorterViewPr>
    <p:cViewPr>
      <p:scale>
        <a:sx n="100" d="100"/>
        <a:sy n="100" d="100"/>
      </p:scale>
      <p:origin x="0" y="-5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A918D-D075-431E-BE8B-568C15F351F5}" type="datetimeFigureOut">
              <a:rPr lang="ca-ES" smtClean="0"/>
              <a:t>15/11/2023</a:t>
            </a:fld>
            <a:endParaRPr lang="ca-ES"/>
          </a:p>
        </p:txBody>
      </p:sp>
      <p:sp>
        <p:nvSpPr>
          <p:cNvPr id="4" name="Contenidor d'imatge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E3D51-3C66-4CE8-A206-50F9B1A3A9EC}" type="slidenum">
              <a:rPr lang="ca-ES" smtClean="0"/>
              <a:t>‹Nº›</a:t>
            </a:fld>
            <a:endParaRPr lang="ca-ES"/>
          </a:p>
        </p:txBody>
      </p:sp>
    </p:spTree>
    <p:extLst>
      <p:ext uri="{BB962C8B-B14F-4D97-AF65-F5344CB8AC3E}">
        <p14:creationId xmlns:p14="http://schemas.microsoft.com/office/powerpoint/2010/main" val="3224016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285E3D51-3C66-4CE8-A206-50F9B1A3A9EC}" type="slidenum">
              <a:rPr lang="ca-ES" smtClean="0"/>
              <a:t>9</a:t>
            </a:fld>
            <a:endParaRPr lang="ca-ES"/>
          </a:p>
        </p:txBody>
      </p:sp>
    </p:spTree>
    <p:extLst>
      <p:ext uri="{BB962C8B-B14F-4D97-AF65-F5344CB8AC3E}">
        <p14:creationId xmlns:p14="http://schemas.microsoft.com/office/powerpoint/2010/main" val="303435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AF542FCF-0844-7D8E-B43C-2024BE3E6EE9}"/>
              </a:ext>
            </a:extLst>
          </p:cNvPr>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p>
        </p:txBody>
      </p:sp>
      <p:sp>
        <p:nvSpPr>
          <p:cNvPr id="3" name="Subtítol 2">
            <a:extLst>
              <a:ext uri="{FF2B5EF4-FFF2-40B4-BE49-F238E27FC236}">
                <a16:creationId xmlns:a16="http://schemas.microsoft.com/office/drawing/2014/main" id="{A56BBAE0-3993-EE0C-5D35-072B285DBE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p>
        </p:txBody>
      </p:sp>
      <p:sp>
        <p:nvSpPr>
          <p:cNvPr id="4" name="Contenidor de data 3">
            <a:extLst>
              <a:ext uri="{FF2B5EF4-FFF2-40B4-BE49-F238E27FC236}">
                <a16:creationId xmlns:a16="http://schemas.microsoft.com/office/drawing/2014/main" id="{327C06EF-E479-101C-A0DF-15900A18AC3B}"/>
              </a:ext>
            </a:extLst>
          </p:cNvPr>
          <p:cNvSpPr>
            <a:spLocks noGrp="1"/>
          </p:cNvSpPr>
          <p:nvPr>
            <p:ph type="dt" sz="half" idx="10"/>
          </p:nvPr>
        </p:nvSpPr>
        <p:spPr/>
        <p:txBody>
          <a:bodyPr/>
          <a:lstStyle/>
          <a:p>
            <a:fld id="{3E4B8327-0475-4B4F-908D-A912BFE8868F}" type="datetimeFigureOut">
              <a:rPr lang="ca-ES" smtClean="0"/>
              <a:t>15/11/2023</a:t>
            </a:fld>
            <a:endParaRPr lang="ca-ES"/>
          </a:p>
        </p:txBody>
      </p:sp>
      <p:sp>
        <p:nvSpPr>
          <p:cNvPr id="5" name="Contenidor de peu de pàgina 4">
            <a:extLst>
              <a:ext uri="{FF2B5EF4-FFF2-40B4-BE49-F238E27FC236}">
                <a16:creationId xmlns:a16="http://schemas.microsoft.com/office/drawing/2014/main" id="{7BFF5404-A71C-4690-E5B0-AF1AFB28A916}"/>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CAF83CC2-F63E-5841-509E-A9B7FEAC4B2E}"/>
              </a:ext>
            </a:extLst>
          </p:cNvPr>
          <p:cNvSpPr>
            <a:spLocks noGrp="1"/>
          </p:cNvSpPr>
          <p:nvPr>
            <p:ph type="sldNum" sz="quarter" idx="12"/>
          </p:nvPr>
        </p:nvSpPr>
        <p:spPr/>
        <p:txBody>
          <a:bodyPr/>
          <a:lstStyle/>
          <a:p>
            <a:fld id="{F3C1371C-2D1B-4AC6-AC40-0DC6693BE858}" type="slidenum">
              <a:rPr lang="ca-ES" smtClean="0"/>
              <a:t>‹Nº›</a:t>
            </a:fld>
            <a:endParaRPr lang="ca-ES"/>
          </a:p>
        </p:txBody>
      </p:sp>
    </p:spTree>
    <p:extLst>
      <p:ext uri="{BB962C8B-B14F-4D97-AF65-F5344CB8AC3E}">
        <p14:creationId xmlns:p14="http://schemas.microsoft.com/office/powerpoint/2010/main" val="382700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F40A31E-B73E-1737-A720-4FCF0BB2DA3C}"/>
              </a:ext>
            </a:extLst>
          </p:cNvPr>
          <p:cNvSpPr>
            <a:spLocks noGrp="1"/>
          </p:cNvSpPr>
          <p:nvPr>
            <p:ph type="title"/>
          </p:nvPr>
        </p:nvSpPr>
        <p:spPr/>
        <p:txBody>
          <a:bodyPr/>
          <a:lstStyle/>
          <a:p>
            <a:r>
              <a:rPr lang="ca-ES"/>
              <a:t>Feu clic aquí per editar l'estil</a:t>
            </a:r>
          </a:p>
        </p:txBody>
      </p:sp>
      <p:sp>
        <p:nvSpPr>
          <p:cNvPr id="3" name="Contenidor de text vertical 2">
            <a:extLst>
              <a:ext uri="{FF2B5EF4-FFF2-40B4-BE49-F238E27FC236}">
                <a16:creationId xmlns:a16="http://schemas.microsoft.com/office/drawing/2014/main" id="{C5676733-CBB6-A271-1DB0-2CBA561C9E19}"/>
              </a:ext>
            </a:extLst>
          </p:cNvPr>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ABFA4CD9-4961-5811-2014-17AA3758815D}"/>
              </a:ext>
            </a:extLst>
          </p:cNvPr>
          <p:cNvSpPr>
            <a:spLocks noGrp="1"/>
          </p:cNvSpPr>
          <p:nvPr>
            <p:ph type="dt" sz="half" idx="10"/>
          </p:nvPr>
        </p:nvSpPr>
        <p:spPr/>
        <p:txBody>
          <a:bodyPr/>
          <a:lstStyle/>
          <a:p>
            <a:fld id="{3E4B8327-0475-4B4F-908D-A912BFE8868F}" type="datetimeFigureOut">
              <a:rPr lang="ca-ES" smtClean="0"/>
              <a:t>15/11/2023</a:t>
            </a:fld>
            <a:endParaRPr lang="ca-ES"/>
          </a:p>
        </p:txBody>
      </p:sp>
      <p:sp>
        <p:nvSpPr>
          <p:cNvPr id="5" name="Contenidor de peu de pàgina 4">
            <a:extLst>
              <a:ext uri="{FF2B5EF4-FFF2-40B4-BE49-F238E27FC236}">
                <a16:creationId xmlns:a16="http://schemas.microsoft.com/office/drawing/2014/main" id="{B315B3CF-3548-90AB-B59C-D51083D84C9F}"/>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53D7ECD3-06AC-8EF7-0B28-9B4CDD7947E1}"/>
              </a:ext>
            </a:extLst>
          </p:cNvPr>
          <p:cNvSpPr>
            <a:spLocks noGrp="1"/>
          </p:cNvSpPr>
          <p:nvPr>
            <p:ph type="sldNum" sz="quarter" idx="12"/>
          </p:nvPr>
        </p:nvSpPr>
        <p:spPr/>
        <p:txBody>
          <a:bodyPr/>
          <a:lstStyle/>
          <a:p>
            <a:fld id="{F3C1371C-2D1B-4AC6-AC40-0DC6693BE858}" type="slidenum">
              <a:rPr lang="ca-ES" smtClean="0"/>
              <a:t>‹Nº›</a:t>
            </a:fld>
            <a:endParaRPr lang="ca-ES"/>
          </a:p>
        </p:txBody>
      </p:sp>
    </p:spTree>
    <p:extLst>
      <p:ext uri="{BB962C8B-B14F-4D97-AF65-F5344CB8AC3E}">
        <p14:creationId xmlns:p14="http://schemas.microsoft.com/office/powerpoint/2010/main" val="346306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DBFD210C-166F-8341-D060-B92B9378D7C9}"/>
              </a:ext>
            </a:extLst>
          </p:cNvPr>
          <p:cNvSpPr>
            <a:spLocks noGrp="1"/>
          </p:cNvSpPr>
          <p:nvPr>
            <p:ph type="title" orient="vert"/>
          </p:nvPr>
        </p:nvSpPr>
        <p:spPr>
          <a:xfrm>
            <a:off x="8724900" y="365125"/>
            <a:ext cx="2628900" cy="5811838"/>
          </a:xfrm>
        </p:spPr>
        <p:txBody>
          <a:bodyPr vert="eaVert"/>
          <a:lstStyle/>
          <a:p>
            <a:r>
              <a:rPr lang="ca-ES"/>
              <a:t>Feu clic aquí per editar l'estil</a:t>
            </a:r>
          </a:p>
        </p:txBody>
      </p:sp>
      <p:sp>
        <p:nvSpPr>
          <p:cNvPr id="3" name="Contenidor de text vertical 2">
            <a:extLst>
              <a:ext uri="{FF2B5EF4-FFF2-40B4-BE49-F238E27FC236}">
                <a16:creationId xmlns:a16="http://schemas.microsoft.com/office/drawing/2014/main" id="{A92E8A7C-2221-B625-7A8C-8E103E066653}"/>
              </a:ext>
            </a:extLst>
          </p:cNvPr>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BA4DD916-B44B-C3E5-3755-7C1E2F7C3933}"/>
              </a:ext>
            </a:extLst>
          </p:cNvPr>
          <p:cNvSpPr>
            <a:spLocks noGrp="1"/>
          </p:cNvSpPr>
          <p:nvPr>
            <p:ph type="dt" sz="half" idx="10"/>
          </p:nvPr>
        </p:nvSpPr>
        <p:spPr/>
        <p:txBody>
          <a:bodyPr/>
          <a:lstStyle/>
          <a:p>
            <a:fld id="{3E4B8327-0475-4B4F-908D-A912BFE8868F}" type="datetimeFigureOut">
              <a:rPr lang="ca-ES" smtClean="0"/>
              <a:t>15/11/2023</a:t>
            </a:fld>
            <a:endParaRPr lang="ca-ES"/>
          </a:p>
        </p:txBody>
      </p:sp>
      <p:sp>
        <p:nvSpPr>
          <p:cNvPr id="5" name="Contenidor de peu de pàgina 4">
            <a:extLst>
              <a:ext uri="{FF2B5EF4-FFF2-40B4-BE49-F238E27FC236}">
                <a16:creationId xmlns:a16="http://schemas.microsoft.com/office/drawing/2014/main" id="{370AD130-CE22-5FB7-0824-69CF47AA90D0}"/>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5F3812C9-3052-C67C-3932-7C066F968572}"/>
              </a:ext>
            </a:extLst>
          </p:cNvPr>
          <p:cNvSpPr>
            <a:spLocks noGrp="1"/>
          </p:cNvSpPr>
          <p:nvPr>
            <p:ph type="sldNum" sz="quarter" idx="12"/>
          </p:nvPr>
        </p:nvSpPr>
        <p:spPr/>
        <p:txBody>
          <a:bodyPr/>
          <a:lstStyle/>
          <a:p>
            <a:fld id="{F3C1371C-2D1B-4AC6-AC40-0DC6693BE858}" type="slidenum">
              <a:rPr lang="ca-ES" smtClean="0"/>
              <a:t>‹Nº›</a:t>
            </a:fld>
            <a:endParaRPr lang="ca-ES"/>
          </a:p>
        </p:txBody>
      </p:sp>
    </p:spTree>
    <p:extLst>
      <p:ext uri="{BB962C8B-B14F-4D97-AF65-F5344CB8AC3E}">
        <p14:creationId xmlns:p14="http://schemas.microsoft.com/office/powerpoint/2010/main" val="230984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134A6DD-B01B-E5C3-67FC-8EDDA8ECC584}"/>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CE70F584-3FBD-2030-A6AF-EE94C986B0C7}"/>
              </a:ext>
            </a:extLst>
          </p:cNvPr>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6B9EDC6B-D9CF-64AE-9F56-DF06AA2776A2}"/>
              </a:ext>
            </a:extLst>
          </p:cNvPr>
          <p:cNvSpPr>
            <a:spLocks noGrp="1"/>
          </p:cNvSpPr>
          <p:nvPr>
            <p:ph type="dt" sz="half" idx="10"/>
          </p:nvPr>
        </p:nvSpPr>
        <p:spPr/>
        <p:txBody>
          <a:bodyPr/>
          <a:lstStyle/>
          <a:p>
            <a:fld id="{3E4B8327-0475-4B4F-908D-A912BFE8868F}" type="datetimeFigureOut">
              <a:rPr lang="ca-ES" smtClean="0"/>
              <a:t>15/11/2023</a:t>
            </a:fld>
            <a:endParaRPr lang="ca-ES"/>
          </a:p>
        </p:txBody>
      </p:sp>
      <p:sp>
        <p:nvSpPr>
          <p:cNvPr id="5" name="Contenidor de peu de pàgina 4">
            <a:extLst>
              <a:ext uri="{FF2B5EF4-FFF2-40B4-BE49-F238E27FC236}">
                <a16:creationId xmlns:a16="http://schemas.microsoft.com/office/drawing/2014/main" id="{44601D74-546C-DE0D-0DB7-7220C96FA5B6}"/>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5627056E-3641-D1DB-6970-BF5E317B1729}"/>
              </a:ext>
            </a:extLst>
          </p:cNvPr>
          <p:cNvSpPr>
            <a:spLocks noGrp="1"/>
          </p:cNvSpPr>
          <p:nvPr>
            <p:ph type="sldNum" sz="quarter" idx="12"/>
          </p:nvPr>
        </p:nvSpPr>
        <p:spPr/>
        <p:txBody>
          <a:bodyPr/>
          <a:lstStyle/>
          <a:p>
            <a:fld id="{F3C1371C-2D1B-4AC6-AC40-0DC6693BE858}" type="slidenum">
              <a:rPr lang="ca-ES" smtClean="0"/>
              <a:t>‹Nº›</a:t>
            </a:fld>
            <a:endParaRPr lang="ca-ES"/>
          </a:p>
        </p:txBody>
      </p:sp>
    </p:spTree>
    <p:extLst>
      <p:ext uri="{BB962C8B-B14F-4D97-AF65-F5344CB8AC3E}">
        <p14:creationId xmlns:p14="http://schemas.microsoft.com/office/powerpoint/2010/main" val="29560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C6947A16-7F3B-AB43-18CC-7C7A00BBF2DA}"/>
              </a:ext>
            </a:extLst>
          </p:cNvPr>
          <p:cNvSpPr>
            <a:spLocks noGrp="1"/>
          </p:cNvSpPr>
          <p:nvPr>
            <p:ph type="title"/>
          </p:nvPr>
        </p:nvSpPr>
        <p:spPr>
          <a:xfrm>
            <a:off x="831850" y="1709738"/>
            <a:ext cx="10515600" cy="2852737"/>
          </a:xfrm>
        </p:spPr>
        <p:txBody>
          <a:bodyPr anchor="b"/>
          <a:lstStyle>
            <a:lvl1pPr>
              <a:defRPr sz="6000"/>
            </a:lvl1pPr>
          </a:lstStyle>
          <a:p>
            <a:r>
              <a:rPr lang="ca-ES"/>
              <a:t>Feu clic aquí per editar l'estil</a:t>
            </a:r>
          </a:p>
        </p:txBody>
      </p:sp>
      <p:sp>
        <p:nvSpPr>
          <p:cNvPr id="3" name="Contenidor de text 2">
            <a:extLst>
              <a:ext uri="{FF2B5EF4-FFF2-40B4-BE49-F238E27FC236}">
                <a16:creationId xmlns:a16="http://schemas.microsoft.com/office/drawing/2014/main" id="{181588B7-5774-A90D-7463-F53BD714A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a:t>Feu clic per editar els estils del text del patró</a:t>
            </a:r>
          </a:p>
        </p:txBody>
      </p:sp>
      <p:sp>
        <p:nvSpPr>
          <p:cNvPr id="4" name="Contenidor de data 3">
            <a:extLst>
              <a:ext uri="{FF2B5EF4-FFF2-40B4-BE49-F238E27FC236}">
                <a16:creationId xmlns:a16="http://schemas.microsoft.com/office/drawing/2014/main" id="{D3E5DB1C-8E61-FF5C-4B23-03592830C35C}"/>
              </a:ext>
            </a:extLst>
          </p:cNvPr>
          <p:cNvSpPr>
            <a:spLocks noGrp="1"/>
          </p:cNvSpPr>
          <p:nvPr>
            <p:ph type="dt" sz="half" idx="10"/>
          </p:nvPr>
        </p:nvSpPr>
        <p:spPr/>
        <p:txBody>
          <a:bodyPr/>
          <a:lstStyle/>
          <a:p>
            <a:fld id="{3E4B8327-0475-4B4F-908D-A912BFE8868F}" type="datetimeFigureOut">
              <a:rPr lang="ca-ES" smtClean="0"/>
              <a:t>15/11/2023</a:t>
            </a:fld>
            <a:endParaRPr lang="ca-ES"/>
          </a:p>
        </p:txBody>
      </p:sp>
      <p:sp>
        <p:nvSpPr>
          <p:cNvPr id="5" name="Contenidor de peu de pàgina 4">
            <a:extLst>
              <a:ext uri="{FF2B5EF4-FFF2-40B4-BE49-F238E27FC236}">
                <a16:creationId xmlns:a16="http://schemas.microsoft.com/office/drawing/2014/main" id="{18D6D509-C918-8D01-3FFC-7E4E7EFB0C50}"/>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299F826E-2931-9C8A-42E3-1053B9AA06A2}"/>
              </a:ext>
            </a:extLst>
          </p:cNvPr>
          <p:cNvSpPr>
            <a:spLocks noGrp="1"/>
          </p:cNvSpPr>
          <p:nvPr>
            <p:ph type="sldNum" sz="quarter" idx="12"/>
          </p:nvPr>
        </p:nvSpPr>
        <p:spPr/>
        <p:txBody>
          <a:bodyPr/>
          <a:lstStyle/>
          <a:p>
            <a:fld id="{F3C1371C-2D1B-4AC6-AC40-0DC6693BE858}" type="slidenum">
              <a:rPr lang="ca-ES" smtClean="0"/>
              <a:t>‹Nº›</a:t>
            </a:fld>
            <a:endParaRPr lang="ca-ES"/>
          </a:p>
        </p:txBody>
      </p:sp>
    </p:spTree>
    <p:extLst>
      <p:ext uri="{BB962C8B-B14F-4D97-AF65-F5344CB8AC3E}">
        <p14:creationId xmlns:p14="http://schemas.microsoft.com/office/powerpoint/2010/main" val="204250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4E801A8-77A8-D1CA-8139-3401616B90B6}"/>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9411FCBA-1257-01D3-053B-5985F3F65F6D}"/>
              </a:ext>
            </a:extLst>
          </p:cNvPr>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a:extLst>
              <a:ext uri="{FF2B5EF4-FFF2-40B4-BE49-F238E27FC236}">
                <a16:creationId xmlns:a16="http://schemas.microsoft.com/office/drawing/2014/main" id="{6DBFBFAB-AEBC-8C95-2A80-0F58D37AA902}"/>
              </a:ext>
            </a:extLst>
          </p:cNvPr>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data 4">
            <a:extLst>
              <a:ext uri="{FF2B5EF4-FFF2-40B4-BE49-F238E27FC236}">
                <a16:creationId xmlns:a16="http://schemas.microsoft.com/office/drawing/2014/main" id="{1EB79897-6F50-5889-A57A-C9CB759EE815}"/>
              </a:ext>
            </a:extLst>
          </p:cNvPr>
          <p:cNvSpPr>
            <a:spLocks noGrp="1"/>
          </p:cNvSpPr>
          <p:nvPr>
            <p:ph type="dt" sz="half" idx="10"/>
          </p:nvPr>
        </p:nvSpPr>
        <p:spPr/>
        <p:txBody>
          <a:bodyPr/>
          <a:lstStyle/>
          <a:p>
            <a:fld id="{3E4B8327-0475-4B4F-908D-A912BFE8868F}" type="datetimeFigureOut">
              <a:rPr lang="ca-ES" smtClean="0"/>
              <a:t>15/11/2023</a:t>
            </a:fld>
            <a:endParaRPr lang="ca-ES"/>
          </a:p>
        </p:txBody>
      </p:sp>
      <p:sp>
        <p:nvSpPr>
          <p:cNvPr id="6" name="Contenidor de peu de pàgina 5">
            <a:extLst>
              <a:ext uri="{FF2B5EF4-FFF2-40B4-BE49-F238E27FC236}">
                <a16:creationId xmlns:a16="http://schemas.microsoft.com/office/drawing/2014/main" id="{8726EC4B-0AE3-A40E-8C43-1FB8B4091734}"/>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3A6138F1-A501-977D-6A63-E7735AEDB6CE}"/>
              </a:ext>
            </a:extLst>
          </p:cNvPr>
          <p:cNvSpPr>
            <a:spLocks noGrp="1"/>
          </p:cNvSpPr>
          <p:nvPr>
            <p:ph type="sldNum" sz="quarter" idx="12"/>
          </p:nvPr>
        </p:nvSpPr>
        <p:spPr/>
        <p:txBody>
          <a:bodyPr/>
          <a:lstStyle/>
          <a:p>
            <a:fld id="{F3C1371C-2D1B-4AC6-AC40-0DC6693BE858}" type="slidenum">
              <a:rPr lang="ca-ES" smtClean="0"/>
              <a:t>‹Nº›</a:t>
            </a:fld>
            <a:endParaRPr lang="ca-ES"/>
          </a:p>
        </p:txBody>
      </p:sp>
    </p:spTree>
    <p:extLst>
      <p:ext uri="{BB962C8B-B14F-4D97-AF65-F5344CB8AC3E}">
        <p14:creationId xmlns:p14="http://schemas.microsoft.com/office/powerpoint/2010/main" val="111495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A824020A-E7D1-7FBD-76F2-D5A19D2EE6F6}"/>
              </a:ext>
            </a:extLst>
          </p:cNvPr>
          <p:cNvSpPr>
            <a:spLocks noGrp="1"/>
          </p:cNvSpPr>
          <p:nvPr>
            <p:ph type="title"/>
          </p:nvPr>
        </p:nvSpPr>
        <p:spPr>
          <a:xfrm>
            <a:off x="839788" y="365125"/>
            <a:ext cx="10515600" cy="1325563"/>
          </a:xfrm>
        </p:spPr>
        <p:txBody>
          <a:bodyPr/>
          <a:lstStyle/>
          <a:p>
            <a:r>
              <a:rPr lang="ca-ES"/>
              <a:t>Feu clic aquí per editar l'estil</a:t>
            </a:r>
          </a:p>
        </p:txBody>
      </p:sp>
      <p:sp>
        <p:nvSpPr>
          <p:cNvPr id="3" name="Contenidor de text 2">
            <a:extLst>
              <a:ext uri="{FF2B5EF4-FFF2-40B4-BE49-F238E27FC236}">
                <a16:creationId xmlns:a16="http://schemas.microsoft.com/office/drawing/2014/main" id="{75BBE143-5B5D-C507-571F-E17B0D9C17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idor de contingut 3">
            <a:extLst>
              <a:ext uri="{FF2B5EF4-FFF2-40B4-BE49-F238E27FC236}">
                <a16:creationId xmlns:a16="http://schemas.microsoft.com/office/drawing/2014/main" id="{D18AECF5-929A-AFA1-63F2-14C67954307F}"/>
              </a:ext>
            </a:extLst>
          </p:cNvPr>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a:extLst>
              <a:ext uri="{FF2B5EF4-FFF2-40B4-BE49-F238E27FC236}">
                <a16:creationId xmlns:a16="http://schemas.microsoft.com/office/drawing/2014/main" id="{36E7C6FB-2BAF-1F54-064F-1308AE9D00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idor de contingut 5">
            <a:extLst>
              <a:ext uri="{FF2B5EF4-FFF2-40B4-BE49-F238E27FC236}">
                <a16:creationId xmlns:a16="http://schemas.microsoft.com/office/drawing/2014/main" id="{1C4463E4-3E5B-1E24-5038-401EED121378}"/>
              </a:ext>
            </a:extLst>
          </p:cNvPr>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7" name="Contenidor de data 6">
            <a:extLst>
              <a:ext uri="{FF2B5EF4-FFF2-40B4-BE49-F238E27FC236}">
                <a16:creationId xmlns:a16="http://schemas.microsoft.com/office/drawing/2014/main" id="{497144BE-78A4-6304-7AC5-03C5AD13E236}"/>
              </a:ext>
            </a:extLst>
          </p:cNvPr>
          <p:cNvSpPr>
            <a:spLocks noGrp="1"/>
          </p:cNvSpPr>
          <p:nvPr>
            <p:ph type="dt" sz="half" idx="10"/>
          </p:nvPr>
        </p:nvSpPr>
        <p:spPr/>
        <p:txBody>
          <a:bodyPr/>
          <a:lstStyle/>
          <a:p>
            <a:fld id="{3E4B8327-0475-4B4F-908D-A912BFE8868F}" type="datetimeFigureOut">
              <a:rPr lang="ca-ES" smtClean="0"/>
              <a:t>15/11/2023</a:t>
            </a:fld>
            <a:endParaRPr lang="ca-ES"/>
          </a:p>
        </p:txBody>
      </p:sp>
      <p:sp>
        <p:nvSpPr>
          <p:cNvPr id="8" name="Contenidor de peu de pàgina 7">
            <a:extLst>
              <a:ext uri="{FF2B5EF4-FFF2-40B4-BE49-F238E27FC236}">
                <a16:creationId xmlns:a16="http://schemas.microsoft.com/office/drawing/2014/main" id="{D9291BC5-A3FB-F971-A449-6A530C592D7C}"/>
              </a:ext>
            </a:extLst>
          </p:cNvPr>
          <p:cNvSpPr>
            <a:spLocks noGrp="1"/>
          </p:cNvSpPr>
          <p:nvPr>
            <p:ph type="ftr" sz="quarter" idx="11"/>
          </p:nvPr>
        </p:nvSpPr>
        <p:spPr/>
        <p:txBody>
          <a:bodyPr/>
          <a:lstStyle/>
          <a:p>
            <a:endParaRPr lang="ca-ES"/>
          </a:p>
        </p:txBody>
      </p:sp>
      <p:sp>
        <p:nvSpPr>
          <p:cNvPr id="9" name="Contenidor de número de diapositiva 8">
            <a:extLst>
              <a:ext uri="{FF2B5EF4-FFF2-40B4-BE49-F238E27FC236}">
                <a16:creationId xmlns:a16="http://schemas.microsoft.com/office/drawing/2014/main" id="{4B6DB53D-4D64-7300-BC58-065333EFC03B}"/>
              </a:ext>
            </a:extLst>
          </p:cNvPr>
          <p:cNvSpPr>
            <a:spLocks noGrp="1"/>
          </p:cNvSpPr>
          <p:nvPr>
            <p:ph type="sldNum" sz="quarter" idx="12"/>
          </p:nvPr>
        </p:nvSpPr>
        <p:spPr/>
        <p:txBody>
          <a:bodyPr/>
          <a:lstStyle/>
          <a:p>
            <a:fld id="{F3C1371C-2D1B-4AC6-AC40-0DC6693BE858}" type="slidenum">
              <a:rPr lang="ca-ES" smtClean="0"/>
              <a:t>‹Nº›</a:t>
            </a:fld>
            <a:endParaRPr lang="ca-ES"/>
          </a:p>
        </p:txBody>
      </p:sp>
    </p:spTree>
    <p:extLst>
      <p:ext uri="{BB962C8B-B14F-4D97-AF65-F5344CB8AC3E}">
        <p14:creationId xmlns:p14="http://schemas.microsoft.com/office/powerpoint/2010/main" val="225587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18121A7-92FE-A8F7-BF91-4BC3A252200A}"/>
              </a:ext>
            </a:extLst>
          </p:cNvPr>
          <p:cNvSpPr>
            <a:spLocks noGrp="1"/>
          </p:cNvSpPr>
          <p:nvPr>
            <p:ph type="title"/>
          </p:nvPr>
        </p:nvSpPr>
        <p:spPr/>
        <p:txBody>
          <a:bodyPr/>
          <a:lstStyle/>
          <a:p>
            <a:r>
              <a:rPr lang="ca-ES"/>
              <a:t>Feu clic aquí per editar l'estil</a:t>
            </a:r>
          </a:p>
        </p:txBody>
      </p:sp>
      <p:sp>
        <p:nvSpPr>
          <p:cNvPr id="3" name="Contenidor de data 2">
            <a:extLst>
              <a:ext uri="{FF2B5EF4-FFF2-40B4-BE49-F238E27FC236}">
                <a16:creationId xmlns:a16="http://schemas.microsoft.com/office/drawing/2014/main" id="{AFB89245-B905-5F02-0164-03EEB44DA47C}"/>
              </a:ext>
            </a:extLst>
          </p:cNvPr>
          <p:cNvSpPr>
            <a:spLocks noGrp="1"/>
          </p:cNvSpPr>
          <p:nvPr>
            <p:ph type="dt" sz="half" idx="10"/>
          </p:nvPr>
        </p:nvSpPr>
        <p:spPr/>
        <p:txBody>
          <a:bodyPr/>
          <a:lstStyle/>
          <a:p>
            <a:fld id="{3E4B8327-0475-4B4F-908D-A912BFE8868F}" type="datetimeFigureOut">
              <a:rPr lang="ca-ES" smtClean="0"/>
              <a:t>15/11/2023</a:t>
            </a:fld>
            <a:endParaRPr lang="ca-ES"/>
          </a:p>
        </p:txBody>
      </p:sp>
      <p:sp>
        <p:nvSpPr>
          <p:cNvPr id="4" name="Contenidor de peu de pàgina 3">
            <a:extLst>
              <a:ext uri="{FF2B5EF4-FFF2-40B4-BE49-F238E27FC236}">
                <a16:creationId xmlns:a16="http://schemas.microsoft.com/office/drawing/2014/main" id="{20ED3B1C-3D4C-FAB4-F01E-9D5AB5C4E558}"/>
              </a:ext>
            </a:extLst>
          </p:cNvPr>
          <p:cNvSpPr>
            <a:spLocks noGrp="1"/>
          </p:cNvSpPr>
          <p:nvPr>
            <p:ph type="ftr" sz="quarter" idx="11"/>
          </p:nvPr>
        </p:nvSpPr>
        <p:spPr/>
        <p:txBody>
          <a:bodyPr/>
          <a:lstStyle/>
          <a:p>
            <a:endParaRPr lang="ca-ES"/>
          </a:p>
        </p:txBody>
      </p:sp>
      <p:sp>
        <p:nvSpPr>
          <p:cNvPr id="5" name="Contenidor de número de diapositiva 4">
            <a:extLst>
              <a:ext uri="{FF2B5EF4-FFF2-40B4-BE49-F238E27FC236}">
                <a16:creationId xmlns:a16="http://schemas.microsoft.com/office/drawing/2014/main" id="{05ACAA00-FC42-E6CE-F563-F9C80C1ACCFD}"/>
              </a:ext>
            </a:extLst>
          </p:cNvPr>
          <p:cNvSpPr>
            <a:spLocks noGrp="1"/>
          </p:cNvSpPr>
          <p:nvPr>
            <p:ph type="sldNum" sz="quarter" idx="12"/>
          </p:nvPr>
        </p:nvSpPr>
        <p:spPr/>
        <p:txBody>
          <a:bodyPr/>
          <a:lstStyle/>
          <a:p>
            <a:fld id="{F3C1371C-2D1B-4AC6-AC40-0DC6693BE858}" type="slidenum">
              <a:rPr lang="ca-ES" smtClean="0"/>
              <a:t>‹Nº›</a:t>
            </a:fld>
            <a:endParaRPr lang="ca-ES"/>
          </a:p>
        </p:txBody>
      </p:sp>
    </p:spTree>
    <p:extLst>
      <p:ext uri="{BB962C8B-B14F-4D97-AF65-F5344CB8AC3E}">
        <p14:creationId xmlns:p14="http://schemas.microsoft.com/office/powerpoint/2010/main" val="106875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A017F603-8979-A57E-3DC7-BB56A307F3B5}"/>
              </a:ext>
            </a:extLst>
          </p:cNvPr>
          <p:cNvSpPr>
            <a:spLocks noGrp="1"/>
          </p:cNvSpPr>
          <p:nvPr>
            <p:ph type="dt" sz="half" idx="10"/>
          </p:nvPr>
        </p:nvSpPr>
        <p:spPr/>
        <p:txBody>
          <a:bodyPr/>
          <a:lstStyle/>
          <a:p>
            <a:fld id="{3E4B8327-0475-4B4F-908D-A912BFE8868F}" type="datetimeFigureOut">
              <a:rPr lang="ca-ES" smtClean="0"/>
              <a:t>15/11/2023</a:t>
            </a:fld>
            <a:endParaRPr lang="ca-ES"/>
          </a:p>
        </p:txBody>
      </p:sp>
      <p:sp>
        <p:nvSpPr>
          <p:cNvPr id="3" name="Contenidor de peu de pàgina 2">
            <a:extLst>
              <a:ext uri="{FF2B5EF4-FFF2-40B4-BE49-F238E27FC236}">
                <a16:creationId xmlns:a16="http://schemas.microsoft.com/office/drawing/2014/main" id="{5BAB9464-1FBC-9A96-90F6-8F169EDC8675}"/>
              </a:ext>
            </a:extLst>
          </p:cNvPr>
          <p:cNvSpPr>
            <a:spLocks noGrp="1"/>
          </p:cNvSpPr>
          <p:nvPr>
            <p:ph type="ftr" sz="quarter" idx="11"/>
          </p:nvPr>
        </p:nvSpPr>
        <p:spPr/>
        <p:txBody>
          <a:bodyPr/>
          <a:lstStyle/>
          <a:p>
            <a:endParaRPr lang="ca-ES"/>
          </a:p>
        </p:txBody>
      </p:sp>
      <p:sp>
        <p:nvSpPr>
          <p:cNvPr id="4" name="Contenidor de número de diapositiva 3">
            <a:extLst>
              <a:ext uri="{FF2B5EF4-FFF2-40B4-BE49-F238E27FC236}">
                <a16:creationId xmlns:a16="http://schemas.microsoft.com/office/drawing/2014/main" id="{1123CE5F-558D-8B51-03F0-FE3F7D33F9D6}"/>
              </a:ext>
            </a:extLst>
          </p:cNvPr>
          <p:cNvSpPr>
            <a:spLocks noGrp="1"/>
          </p:cNvSpPr>
          <p:nvPr>
            <p:ph type="sldNum" sz="quarter" idx="12"/>
          </p:nvPr>
        </p:nvSpPr>
        <p:spPr/>
        <p:txBody>
          <a:bodyPr/>
          <a:lstStyle/>
          <a:p>
            <a:fld id="{F3C1371C-2D1B-4AC6-AC40-0DC6693BE858}" type="slidenum">
              <a:rPr lang="ca-ES" smtClean="0"/>
              <a:t>‹Nº›</a:t>
            </a:fld>
            <a:endParaRPr lang="ca-ES"/>
          </a:p>
        </p:txBody>
      </p:sp>
    </p:spTree>
    <p:extLst>
      <p:ext uri="{BB962C8B-B14F-4D97-AF65-F5344CB8AC3E}">
        <p14:creationId xmlns:p14="http://schemas.microsoft.com/office/powerpoint/2010/main" val="429397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3BE8CE3-0598-124D-0340-636515CEFC1B}"/>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e contingut 2">
            <a:extLst>
              <a:ext uri="{FF2B5EF4-FFF2-40B4-BE49-F238E27FC236}">
                <a16:creationId xmlns:a16="http://schemas.microsoft.com/office/drawing/2014/main" id="{02D2F008-762D-7BE4-640E-5C13AA17A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text 3">
            <a:extLst>
              <a:ext uri="{FF2B5EF4-FFF2-40B4-BE49-F238E27FC236}">
                <a16:creationId xmlns:a16="http://schemas.microsoft.com/office/drawing/2014/main" id="{5FF96A76-E6FC-43FC-F85D-8D6F228E5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974AF4AC-19D1-9184-B497-7766D0CA74A1}"/>
              </a:ext>
            </a:extLst>
          </p:cNvPr>
          <p:cNvSpPr>
            <a:spLocks noGrp="1"/>
          </p:cNvSpPr>
          <p:nvPr>
            <p:ph type="dt" sz="half" idx="10"/>
          </p:nvPr>
        </p:nvSpPr>
        <p:spPr/>
        <p:txBody>
          <a:bodyPr/>
          <a:lstStyle/>
          <a:p>
            <a:fld id="{3E4B8327-0475-4B4F-908D-A912BFE8868F}" type="datetimeFigureOut">
              <a:rPr lang="ca-ES" smtClean="0"/>
              <a:t>15/11/2023</a:t>
            </a:fld>
            <a:endParaRPr lang="ca-ES"/>
          </a:p>
        </p:txBody>
      </p:sp>
      <p:sp>
        <p:nvSpPr>
          <p:cNvPr id="6" name="Contenidor de peu de pàgina 5">
            <a:extLst>
              <a:ext uri="{FF2B5EF4-FFF2-40B4-BE49-F238E27FC236}">
                <a16:creationId xmlns:a16="http://schemas.microsoft.com/office/drawing/2014/main" id="{CAEFB4CE-2BAD-E9F6-2B75-7920149ED102}"/>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269776EC-786B-13FD-1E02-C1D0AF0AB2FA}"/>
              </a:ext>
            </a:extLst>
          </p:cNvPr>
          <p:cNvSpPr>
            <a:spLocks noGrp="1"/>
          </p:cNvSpPr>
          <p:nvPr>
            <p:ph type="sldNum" sz="quarter" idx="12"/>
          </p:nvPr>
        </p:nvSpPr>
        <p:spPr/>
        <p:txBody>
          <a:bodyPr/>
          <a:lstStyle/>
          <a:p>
            <a:fld id="{F3C1371C-2D1B-4AC6-AC40-0DC6693BE858}" type="slidenum">
              <a:rPr lang="ca-ES" smtClean="0"/>
              <a:t>‹Nº›</a:t>
            </a:fld>
            <a:endParaRPr lang="ca-ES"/>
          </a:p>
        </p:txBody>
      </p:sp>
    </p:spTree>
    <p:extLst>
      <p:ext uri="{BB962C8B-B14F-4D97-AF65-F5344CB8AC3E}">
        <p14:creationId xmlns:p14="http://schemas.microsoft.com/office/powerpoint/2010/main" val="320613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479C278-6609-A0AA-683B-DCBF4A612F82}"/>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imatge 2">
            <a:extLst>
              <a:ext uri="{FF2B5EF4-FFF2-40B4-BE49-F238E27FC236}">
                <a16:creationId xmlns:a16="http://schemas.microsoft.com/office/drawing/2014/main" id="{85470063-BC95-8D82-E690-21A18E6E2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a:extLst>
              <a:ext uri="{FF2B5EF4-FFF2-40B4-BE49-F238E27FC236}">
                <a16:creationId xmlns:a16="http://schemas.microsoft.com/office/drawing/2014/main" id="{A4566FB2-42E4-70AB-4EE6-331ECE9CB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DD33DBF4-F3C1-02B3-63F2-A5021804EE2D}"/>
              </a:ext>
            </a:extLst>
          </p:cNvPr>
          <p:cNvSpPr>
            <a:spLocks noGrp="1"/>
          </p:cNvSpPr>
          <p:nvPr>
            <p:ph type="dt" sz="half" idx="10"/>
          </p:nvPr>
        </p:nvSpPr>
        <p:spPr/>
        <p:txBody>
          <a:bodyPr/>
          <a:lstStyle/>
          <a:p>
            <a:fld id="{3E4B8327-0475-4B4F-908D-A912BFE8868F}" type="datetimeFigureOut">
              <a:rPr lang="ca-ES" smtClean="0"/>
              <a:t>15/11/2023</a:t>
            </a:fld>
            <a:endParaRPr lang="ca-ES"/>
          </a:p>
        </p:txBody>
      </p:sp>
      <p:sp>
        <p:nvSpPr>
          <p:cNvPr id="6" name="Contenidor de peu de pàgina 5">
            <a:extLst>
              <a:ext uri="{FF2B5EF4-FFF2-40B4-BE49-F238E27FC236}">
                <a16:creationId xmlns:a16="http://schemas.microsoft.com/office/drawing/2014/main" id="{0D8B025A-6051-9A2F-F73F-9E3F927884C7}"/>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57947ED4-F569-3090-6D72-97D1A28590A8}"/>
              </a:ext>
            </a:extLst>
          </p:cNvPr>
          <p:cNvSpPr>
            <a:spLocks noGrp="1"/>
          </p:cNvSpPr>
          <p:nvPr>
            <p:ph type="sldNum" sz="quarter" idx="12"/>
          </p:nvPr>
        </p:nvSpPr>
        <p:spPr/>
        <p:txBody>
          <a:bodyPr/>
          <a:lstStyle/>
          <a:p>
            <a:fld id="{F3C1371C-2D1B-4AC6-AC40-0DC6693BE858}" type="slidenum">
              <a:rPr lang="ca-ES" smtClean="0"/>
              <a:t>‹Nº›</a:t>
            </a:fld>
            <a:endParaRPr lang="ca-ES"/>
          </a:p>
        </p:txBody>
      </p:sp>
    </p:spTree>
    <p:extLst>
      <p:ext uri="{BB962C8B-B14F-4D97-AF65-F5344CB8AC3E}">
        <p14:creationId xmlns:p14="http://schemas.microsoft.com/office/powerpoint/2010/main" val="369506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alpha val="45000"/>
          </a:schemeClr>
        </a:solidFill>
        <a:effectLst/>
      </p:bgPr>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C7BC406F-C801-6F8A-5F0E-F67759072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p>
        </p:txBody>
      </p:sp>
      <p:sp>
        <p:nvSpPr>
          <p:cNvPr id="3" name="Contenidor de text 2">
            <a:extLst>
              <a:ext uri="{FF2B5EF4-FFF2-40B4-BE49-F238E27FC236}">
                <a16:creationId xmlns:a16="http://schemas.microsoft.com/office/drawing/2014/main" id="{12CB81C5-8C1E-2231-6B6C-683732474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C663E90F-C8B9-9665-FDEF-8BA7E8606E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8327-0475-4B4F-908D-A912BFE8868F}" type="datetimeFigureOut">
              <a:rPr lang="ca-ES" smtClean="0"/>
              <a:t>15/11/2023</a:t>
            </a:fld>
            <a:endParaRPr lang="ca-ES"/>
          </a:p>
        </p:txBody>
      </p:sp>
      <p:sp>
        <p:nvSpPr>
          <p:cNvPr id="5" name="Contenidor de peu de pàgina 4">
            <a:extLst>
              <a:ext uri="{FF2B5EF4-FFF2-40B4-BE49-F238E27FC236}">
                <a16:creationId xmlns:a16="http://schemas.microsoft.com/office/drawing/2014/main" id="{BB9A8E8A-15B2-E89F-581E-43761F275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a:extLst>
              <a:ext uri="{FF2B5EF4-FFF2-40B4-BE49-F238E27FC236}">
                <a16:creationId xmlns:a16="http://schemas.microsoft.com/office/drawing/2014/main" id="{C88AC80C-20AF-A47C-E040-2BDF12257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1371C-2D1B-4AC6-AC40-0DC6693BE858}" type="slidenum">
              <a:rPr lang="ca-ES" smtClean="0"/>
              <a:t>‹Nº›</a:t>
            </a:fld>
            <a:endParaRPr lang="ca-ES"/>
          </a:p>
        </p:txBody>
      </p:sp>
    </p:spTree>
    <p:extLst>
      <p:ext uri="{BB962C8B-B14F-4D97-AF65-F5344CB8AC3E}">
        <p14:creationId xmlns:p14="http://schemas.microsoft.com/office/powerpoint/2010/main" val="161001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tge 5">
            <a:extLst>
              <a:ext uri="{FF2B5EF4-FFF2-40B4-BE49-F238E27FC236}">
                <a16:creationId xmlns:a16="http://schemas.microsoft.com/office/drawing/2014/main" id="{92A29B47-531D-7148-97E6-23708E80BE22}"/>
              </a:ext>
            </a:extLst>
          </p:cNvPr>
          <p:cNvPicPr>
            <a:picLocks noChangeAspect="1"/>
          </p:cNvPicPr>
          <p:nvPr/>
        </p:nvPicPr>
        <p:blipFill rotWithShape="1">
          <a:blip r:embed="rId2"/>
          <a:srcRect r="2674"/>
          <a:stretch/>
        </p:blipFill>
        <p:spPr>
          <a:xfrm>
            <a:off x="8115725" y="156027"/>
            <a:ext cx="3880334" cy="6542315"/>
          </a:xfrm>
          <a:prstGeom prst="rect">
            <a:avLst/>
          </a:prstGeom>
          <a:ln w="57150">
            <a:solidFill>
              <a:schemeClr val="bg2">
                <a:lumMod val="50000"/>
              </a:schemeClr>
            </a:solidFill>
          </a:ln>
        </p:spPr>
      </p:pic>
      <p:pic>
        <p:nvPicPr>
          <p:cNvPr id="1026" name="Picture 2" descr="Biografia: 5">
            <a:extLst>
              <a:ext uri="{FF2B5EF4-FFF2-40B4-BE49-F238E27FC236}">
                <a16:creationId xmlns:a16="http://schemas.microsoft.com/office/drawing/2014/main" id="{19D20E7C-7CF1-42EF-41C6-B76BD256F1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16" r="13137" b="5053"/>
          <a:stretch/>
        </p:blipFill>
        <p:spPr bwMode="auto">
          <a:xfrm>
            <a:off x="195942" y="156027"/>
            <a:ext cx="3880334" cy="6542315"/>
          </a:xfrm>
          <a:prstGeom prst="rect">
            <a:avLst/>
          </a:prstGeom>
          <a:noFill/>
          <a:ln w="57150">
            <a:solidFill>
              <a:schemeClr val="bg2">
                <a:lumMod val="50000"/>
              </a:schemeClr>
            </a:solidFill>
          </a:ln>
          <a:extLst>
            <a:ext uri="{909E8E84-426E-40DD-AFC4-6F175D3DCCD1}">
              <a14:hiddenFill xmlns:a14="http://schemas.microsoft.com/office/drawing/2010/main">
                <a:solidFill>
                  <a:srgbClr val="FFFFFF"/>
                </a:solidFill>
              </a14:hiddenFill>
            </a:ext>
          </a:extLst>
        </p:spPr>
      </p:pic>
      <p:sp>
        <p:nvSpPr>
          <p:cNvPr id="2" name="Títol 1">
            <a:extLst>
              <a:ext uri="{FF2B5EF4-FFF2-40B4-BE49-F238E27FC236}">
                <a16:creationId xmlns:a16="http://schemas.microsoft.com/office/drawing/2014/main" id="{EE43B75A-2453-4163-80D6-B413E101DEEC}"/>
              </a:ext>
            </a:extLst>
          </p:cNvPr>
          <p:cNvSpPr>
            <a:spLocks noGrp="1"/>
          </p:cNvSpPr>
          <p:nvPr>
            <p:ph type="ctrTitle"/>
          </p:nvPr>
        </p:nvSpPr>
        <p:spPr/>
        <p:txBody>
          <a:bodyPr>
            <a:normAutofit/>
          </a:bodyPr>
          <a:lstStyle/>
          <a:p>
            <a:r>
              <a:rPr lang="ca-ES" sz="5400" b="1" dirty="0">
                <a:solidFill>
                  <a:schemeClr val="accent4">
                    <a:lumMod val="20000"/>
                    <a:lumOff val="80000"/>
                  </a:schemeClr>
                </a:solidFill>
                <a:effectLst>
                  <a:outerShdw blurRad="38100" dist="38100" dir="2700000" algn="tl">
                    <a:srgbClr val="000000">
                      <a:alpha val="43137"/>
                    </a:srgbClr>
                  </a:outerShdw>
                </a:effectLst>
                <a:latin typeface="Constantia" panose="02030602050306030303" pitchFamily="18" charset="0"/>
              </a:rPr>
              <a:t>El Llull d’En Foix</a:t>
            </a:r>
          </a:p>
        </p:txBody>
      </p:sp>
      <p:sp>
        <p:nvSpPr>
          <p:cNvPr id="3" name="Subtítol 2">
            <a:extLst>
              <a:ext uri="{FF2B5EF4-FFF2-40B4-BE49-F238E27FC236}">
                <a16:creationId xmlns:a16="http://schemas.microsoft.com/office/drawing/2014/main" id="{B7E820F0-F9E7-652D-4892-FDB7B07ACCC8}"/>
              </a:ext>
            </a:extLst>
          </p:cNvPr>
          <p:cNvSpPr>
            <a:spLocks noGrp="1"/>
          </p:cNvSpPr>
          <p:nvPr>
            <p:ph type="subTitle" idx="1"/>
          </p:nvPr>
        </p:nvSpPr>
        <p:spPr/>
        <p:txBody>
          <a:bodyPr>
            <a:normAutofit/>
          </a:bodyPr>
          <a:lstStyle/>
          <a:p>
            <a:r>
              <a:rPr lang="ca-ES" sz="1900" b="1" dirty="0">
                <a:solidFill>
                  <a:schemeClr val="accent4">
                    <a:lumMod val="20000"/>
                    <a:lumOff val="80000"/>
                  </a:schemeClr>
                </a:solidFill>
                <a:effectLst>
                  <a:outerShdw blurRad="38100" dist="38100" dir="2700000" algn="tl">
                    <a:srgbClr val="000000">
                      <a:alpha val="43137"/>
                    </a:srgbClr>
                  </a:outerShdw>
                </a:effectLst>
                <a:latin typeface="Constantia" panose="02030602050306030303" pitchFamily="18" charset="0"/>
              </a:rPr>
              <a:t>Model poètic personal i universal</a:t>
            </a:r>
          </a:p>
        </p:txBody>
      </p:sp>
      <p:sp>
        <p:nvSpPr>
          <p:cNvPr id="7" name="Subtítol 2">
            <a:extLst>
              <a:ext uri="{FF2B5EF4-FFF2-40B4-BE49-F238E27FC236}">
                <a16:creationId xmlns:a16="http://schemas.microsoft.com/office/drawing/2014/main" id="{2BDA6CA7-381D-962F-0EE3-DC09D4D2A605}"/>
              </a:ext>
            </a:extLst>
          </p:cNvPr>
          <p:cNvSpPr txBox="1">
            <a:spLocks/>
          </p:cNvSpPr>
          <p:nvPr/>
        </p:nvSpPr>
        <p:spPr>
          <a:xfrm>
            <a:off x="4560207" y="5606141"/>
            <a:ext cx="3071586" cy="18977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a-ES" sz="1600" b="1" dirty="0">
                <a:latin typeface="Constantia" panose="02030602050306030303" pitchFamily="18" charset="0"/>
              </a:rPr>
              <a:t>Sergi Castellà Martínez</a:t>
            </a:r>
          </a:p>
          <a:p>
            <a:r>
              <a:rPr lang="ca-ES" sz="1400" dirty="0">
                <a:latin typeface="Constantia" panose="02030602050306030303" pitchFamily="18" charset="0"/>
              </a:rPr>
              <a:t>sergi.castella@upf.edu</a:t>
            </a:r>
          </a:p>
          <a:p>
            <a:r>
              <a:rPr lang="ca-ES" sz="1400" dirty="0">
                <a:solidFill>
                  <a:srgbClr val="800000"/>
                </a:solidFill>
                <a:latin typeface="Constantia" panose="02030602050306030303" pitchFamily="18" charset="0"/>
              </a:rPr>
              <a:t>Universitat Pompeu Fabra</a:t>
            </a:r>
          </a:p>
        </p:txBody>
      </p:sp>
    </p:spTree>
    <p:extLst>
      <p:ext uri="{BB962C8B-B14F-4D97-AF65-F5344CB8AC3E}">
        <p14:creationId xmlns:p14="http://schemas.microsoft.com/office/powerpoint/2010/main" val="409136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5775AECA-24E3-2D2D-D686-8636362A2DE7}"/>
              </a:ext>
            </a:extLst>
          </p:cNvPr>
          <p:cNvSpPr txBox="1"/>
          <p:nvPr/>
        </p:nvSpPr>
        <p:spPr>
          <a:xfrm>
            <a:off x="529771" y="643622"/>
            <a:ext cx="11132457" cy="5847755"/>
          </a:xfrm>
          <a:prstGeom prst="rect">
            <a:avLst/>
          </a:prstGeom>
          <a:noFill/>
        </p:spPr>
        <p:txBody>
          <a:bodyPr wrap="square">
            <a:spAutoFit/>
          </a:bodyPr>
          <a:lstStyle/>
          <a:p>
            <a:pPr algn="just"/>
            <a:r>
              <a:rPr lang="fr-FR" sz="2800" dirty="0">
                <a:latin typeface="Constantia" panose="02030602050306030303" pitchFamily="18" charset="0"/>
              </a:rPr>
              <a:t>De les semblances </a:t>
            </a:r>
            <a:r>
              <a:rPr lang="fr-FR" sz="2800" dirty="0" err="1">
                <a:latin typeface="Constantia" panose="02030602050306030303" pitchFamily="18" charset="0"/>
              </a:rPr>
              <a:t>reals</a:t>
            </a:r>
            <a:r>
              <a:rPr lang="fr-FR" sz="2800" dirty="0">
                <a:latin typeface="Constantia" panose="02030602050306030303" pitchFamily="18" charset="0"/>
              </a:rPr>
              <a:t> </a:t>
            </a:r>
            <a:r>
              <a:rPr lang="fr-FR" sz="2800" dirty="0" err="1">
                <a:latin typeface="Constantia" panose="02030602050306030303" pitchFamily="18" charset="0"/>
              </a:rPr>
              <a:t>davallen</a:t>
            </a:r>
            <a:r>
              <a:rPr lang="fr-FR" sz="2800" dirty="0">
                <a:latin typeface="Constantia" panose="02030602050306030303" pitchFamily="18" charset="0"/>
              </a:rPr>
              <a:t> les </a:t>
            </a:r>
            <a:r>
              <a:rPr lang="fr-FR" sz="2800" dirty="0" err="1">
                <a:latin typeface="Constantia" panose="02030602050306030303" pitchFamily="18" charset="0"/>
              </a:rPr>
              <a:t>fantàstiques</a:t>
            </a:r>
            <a:r>
              <a:rPr lang="fr-FR" sz="2800" dirty="0">
                <a:latin typeface="Constantia" panose="02030602050306030303" pitchFamily="18" charset="0"/>
              </a:rPr>
              <a:t> en </a:t>
            </a:r>
            <a:r>
              <a:rPr lang="fr-FR" sz="2800" dirty="0" err="1">
                <a:latin typeface="Constantia" panose="02030602050306030303" pitchFamily="18" charset="0"/>
              </a:rPr>
              <a:t>així</a:t>
            </a:r>
            <a:r>
              <a:rPr lang="fr-FR" sz="2800" dirty="0">
                <a:latin typeface="Constantia" panose="02030602050306030303" pitchFamily="18" charset="0"/>
              </a:rPr>
              <a:t> com accidents qui </a:t>
            </a:r>
            <a:r>
              <a:rPr lang="fr-FR" sz="2800" dirty="0" err="1">
                <a:latin typeface="Constantia" panose="02030602050306030303" pitchFamily="18" charset="0"/>
              </a:rPr>
              <a:t>ixen</a:t>
            </a:r>
            <a:r>
              <a:rPr lang="fr-FR" sz="2800" dirty="0">
                <a:latin typeface="Constantia" panose="02030602050306030303" pitchFamily="18" charset="0"/>
              </a:rPr>
              <a:t> de </a:t>
            </a:r>
            <a:r>
              <a:rPr lang="fr-FR" sz="2800" dirty="0" err="1">
                <a:latin typeface="Constantia" panose="02030602050306030303" pitchFamily="18" charset="0"/>
              </a:rPr>
              <a:t>substància</a:t>
            </a:r>
            <a:r>
              <a:rPr lang="fr-FR" sz="2800" dirty="0">
                <a:latin typeface="Constantia" panose="02030602050306030303" pitchFamily="18" charset="0"/>
              </a:rPr>
              <a:t>.</a:t>
            </a:r>
          </a:p>
          <a:p>
            <a:pPr algn="just"/>
            <a:endParaRPr lang="fr-FR" sz="1400" dirty="0">
              <a:latin typeface="Constantia" panose="02030602050306030303" pitchFamily="18" charset="0"/>
            </a:endParaRPr>
          </a:p>
          <a:p>
            <a:pPr algn="just"/>
            <a:r>
              <a:rPr lang="fr-FR" sz="2000" b="1" dirty="0">
                <a:solidFill>
                  <a:schemeClr val="accent4">
                    <a:lumMod val="20000"/>
                    <a:lumOff val="80000"/>
                  </a:schemeClr>
                </a:solidFill>
                <a:latin typeface="Constantia" panose="02030602050306030303" pitchFamily="18" charset="0"/>
              </a:rPr>
              <a:t>E car de les semblances </a:t>
            </a:r>
            <a:r>
              <a:rPr lang="fr-FR" sz="2000" b="1" dirty="0" err="1">
                <a:solidFill>
                  <a:schemeClr val="accent4">
                    <a:lumMod val="20000"/>
                    <a:lumOff val="80000"/>
                  </a:schemeClr>
                </a:solidFill>
                <a:latin typeface="Constantia" panose="02030602050306030303" pitchFamily="18" charset="0"/>
              </a:rPr>
              <a:t>reals</a:t>
            </a:r>
            <a:r>
              <a:rPr lang="fr-FR" sz="2000" b="1" dirty="0">
                <a:solidFill>
                  <a:schemeClr val="accent4">
                    <a:lumMod val="20000"/>
                    <a:lumOff val="80000"/>
                  </a:schemeClr>
                </a:solidFill>
                <a:latin typeface="Constantia" panose="02030602050306030303" pitchFamily="18" charset="0"/>
              </a:rPr>
              <a:t> </a:t>
            </a:r>
            <a:r>
              <a:rPr lang="fr-FR" sz="2000" b="1" dirty="0" err="1">
                <a:solidFill>
                  <a:schemeClr val="accent4">
                    <a:lumMod val="20000"/>
                    <a:lumOff val="80000"/>
                  </a:schemeClr>
                </a:solidFill>
                <a:latin typeface="Constantia" panose="02030602050306030303" pitchFamily="18" charset="0"/>
              </a:rPr>
              <a:t>davallen</a:t>
            </a:r>
            <a:r>
              <a:rPr lang="fr-FR" sz="2000" b="1" dirty="0">
                <a:solidFill>
                  <a:schemeClr val="accent4">
                    <a:lumMod val="20000"/>
                    <a:lumOff val="80000"/>
                  </a:schemeClr>
                </a:solidFill>
                <a:latin typeface="Constantia" panose="02030602050306030303" pitchFamily="18" charset="0"/>
              </a:rPr>
              <a:t> les </a:t>
            </a:r>
            <a:r>
              <a:rPr lang="fr-FR" sz="2000" b="1" dirty="0" err="1">
                <a:solidFill>
                  <a:schemeClr val="accent4">
                    <a:lumMod val="20000"/>
                    <a:lumOff val="80000"/>
                  </a:schemeClr>
                </a:solidFill>
                <a:latin typeface="Constantia" panose="02030602050306030303" pitchFamily="18" charset="0"/>
              </a:rPr>
              <a:t>fantàstiques</a:t>
            </a:r>
            <a:r>
              <a:rPr lang="fr-FR" sz="2000" b="1" dirty="0">
                <a:solidFill>
                  <a:schemeClr val="accent4">
                    <a:lumMod val="20000"/>
                    <a:lumOff val="80000"/>
                  </a:schemeClr>
                </a:solidFill>
                <a:latin typeface="Constantia" panose="02030602050306030303" pitchFamily="18" charset="0"/>
              </a:rPr>
              <a:t>, </a:t>
            </a:r>
            <a:r>
              <a:rPr lang="fr-FR" sz="2000" b="1" dirty="0" err="1">
                <a:solidFill>
                  <a:schemeClr val="accent4">
                    <a:lumMod val="20000"/>
                    <a:lumOff val="80000"/>
                  </a:schemeClr>
                </a:solidFill>
                <a:latin typeface="Constantia" panose="02030602050306030303" pitchFamily="18" charset="0"/>
              </a:rPr>
              <a:t>enaixí</a:t>
            </a:r>
            <a:r>
              <a:rPr lang="fr-FR" sz="2000" b="1" dirty="0">
                <a:solidFill>
                  <a:schemeClr val="accent4">
                    <a:lumMod val="20000"/>
                    <a:lumOff val="80000"/>
                  </a:schemeClr>
                </a:solidFill>
                <a:latin typeface="Constantia" panose="02030602050306030303" pitchFamily="18" charset="0"/>
              </a:rPr>
              <a:t> com accidents qui </a:t>
            </a:r>
            <a:r>
              <a:rPr lang="fr-FR" sz="2000" b="1" dirty="0" err="1">
                <a:solidFill>
                  <a:schemeClr val="accent4">
                    <a:lumMod val="20000"/>
                    <a:lumOff val="80000"/>
                  </a:schemeClr>
                </a:solidFill>
                <a:latin typeface="Constantia" panose="02030602050306030303" pitchFamily="18" charset="0"/>
              </a:rPr>
              <a:t>ixen</a:t>
            </a:r>
            <a:r>
              <a:rPr lang="fr-FR" sz="2000" b="1" dirty="0">
                <a:solidFill>
                  <a:schemeClr val="accent4">
                    <a:lumMod val="20000"/>
                    <a:lumOff val="80000"/>
                  </a:schemeClr>
                </a:solidFill>
                <a:latin typeface="Constantia" panose="02030602050306030303" pitchFamily="18" charset="0"/>
              </a:rPr>
              <a:t> de </a:t>
            </a:r>
            <a:r>
              <a:rPr lang="fr-FR" sz="2000" b="1" dirty="0" err="1">
                <a:solidFill>
                  <a:schemeClr val="accent4">
                    <a:lumMod val="20000"/>
                    <a:lumOff val="80000"/>
                  </a:schemeClr>
                </a:solidFill>
                <a:latin typeface="Constantia" panose="02030602050306030303" pitchFamily="18" charset="0"/>
              </a:rPr>
              <a:t>substancia</a:t>
            </a:r>
            <a:r>
              <a:rPr lang="fr-FR" sz="2000" b="1" dirty="0">
                <a:solidFill>
                  <a:schemeClr val="accent4">
                    <a:lumMod val="20000"/>
                    <a:lumOff val="80000"/>
                  </a:schemeClr>
                </a:solidFill>
                <a:latin typeface="Constantia" panose="02030602050306030303" pitchFamily="18" charset="0"/>
              </a:rPr>
              <a:t>, per </a:t>
            </a:r>
            <a:r>
              <a:rPr lang="fr-FR" sz="2000" b="1" dirty="0" err="1">
                <a:solidFill>
                  <a:schemeClr val="accent4">
                    <a:lumMod val="20000"/>
                    <a:lumOff val="80000"/>
                  </a:schemeClr>
                </a:solidFill>
                <a:latin typeface="Constantia" panose="02030602050306030303" pitchFamily="18" charset="0"/>
              </a:rPr>
              <a:t>ço</a:t>
            </a:r>
            <a:r>
              <a:rPr lang="fr-FR" sz="2000" b="1" dirty="0">
                <a:solidFill>
                  <a:schemeClr val="accent4">
                    <a:lumMod val="20000"/>
                    <a:lumOff val="80000"/>
                  </a:schemeClr>
                </a:solidFill>
                <a:latin typeface="Constantia" panose="02030602050306030303" pitchFamily="18" charset="0"/>
              </a:rPr>
              <a:t> la </a:t>
            </a:r>
            <a:r>
              <a:rPr lang="fr-FR" sz="2000" b="1" dirty="0" err="1">
                <a:solidFill>
                  <a:schemeClr val="accent4">
                    <a:lumMod val="20000"/>
                    <a:lumOff val="80000"/>
                  </a:schemeClr>
                </a:solidFill>
                <a:latin typeface="Constantia" panose="02030602050306030303" pitchFamily="18" charset="0"/>
              </a:rPr>
              <a:t>ymaginativa</a:t>
            </a:r>
            <a:r>
              <a:rPr lang="fr-FR" sz="2000" b="1" dirty="0">
                <a:solidFill>
                  <a:schemeClr val="accent4">
                    <a:lumMod val="20000"/>
                    <a:lumOff val="80000"/>
                  </a:schemeClr>
                </a:solidFill>
                <a:latin typeface="Constantia" panose="02030602050306030303" pitchFamily="18" charset="0"/>
              </a:rPr>
              <a:t> </a:t>
            </a:r>
            <a:r>
              <a:rPr lang="fr-FR" sz="2000" b="1" dirty="0" err="1">
                <a:solidFill>
                  <a:schemeClr val="accent4">
                    <a:lumMod val="20000"/>
                    <a:lumOff val="80000"/>
                  </a:schemeClr>
                </a:solidFill>
                <a:latin typeface="Constantia" panose="02030602050306030303" pitchFamily="18" charset="0"/>
              </a:rPr>
              <a:t>pren</a:t>
            </a:r>
            <a:r>
              <a:rPr lang="fr-FR" sz="2000" b="1" dirty="0">
                <a:solidFill>
                  <a:schemeClr val="accent4">
                    <a:lumMod val="20000"/>
                    <a:lumOff val="80000"/>
                  </a:schemeClr>
                </a:solidFill>
                <a:latin typeface="Constantia" panose="02030602050306030303" pitchFamily="18" charset="0"/>
              </a:rPr>
              <a:t> </a:t>
            </a:r>
            <a:r>
              <a:rPr lang="fr-FR" sz="2000" b="1" dirty="0" err="1">
                <a:solidFill>
                  <a:schemeClr val="accent4">
                    <a:lumMod val="20000"/>
                    <a:lumOff val="80000"/>
                  </a:schemeClr>
                </a:solidFill>
                <a:latin typeface="Constantia" panose="02030602050306030303" pitchFamily="18" charset="0"/>
              </a:rPr>
              <a:t>aquelles</a:t>
            </a:r>
            <a:r>
              <a:rPr lang="fr-FR" sz="2000" b="1" dirty="0">
                <a:solidFill>
                  <a:schemeClr val="accent4">
                    <a:lumMod val="20000"/>
                    <a:lumOff val="80000"/>
                  </a:schemeClr>
                </a:solidFill>
                <a:latin typeface="Constantia" panose="02030602050306030303" pitchFamily="18" charset="0"/>
              </a:rPr>
              <a:t> semblances </a:t>
            </a:r>
            <a:r>
              <a:rPr lang="fr-FR" sz="2000" b="1" dirty="0" err="1">
                <a:solidFill>
                  <a:schemeClr val="accent4">
                    <a:lumMod val="20000"/>
                    <a:lumOff val="80000"/>
                  </a:schemeClr>
                </a:solidFill>
                <a:latin typeface="Constantia" panose="02030602050306030303" pitchFamily="18" charset="0"/>
              </a:rPr>
              <a:t>reals</a:t>
            </a:r>
            <a:r>
              <a:rPr lang="fr-FR" sz="2000" b="1" dirty="0">
                <a:solidFill>
                  <a:schemeClr val="accent4">
                    <a:lumMod val="20000"/>
                    <a:lumOff val="80000"/>
                  </a:schemeClr>
                </a:solidFill>
                <a:latin typeface="Constantia" panose="02030602050306030303" pitchFamily="18" charset="0"/>
              </a:rPr>
              <a:t> </a:t>
            </a:r>
            <a:r>
              <a:rPr lang="fr-FR" sz="2000" b="1" dirty="0" err="1">
                <a:solidFill>
                  <a:schemeClr val="accent4">
                    <a:lumMod val="20000"/>
                    <a:lumOff val="80000"/>
                  </a:schemeClr>
                </a:solidFill>
                <a:latin typeface="Constantia" panose="02030602050306030303" pitchFamily="18" charset="0"/>
              </a:rPr>
              <a:t>del</a:t>
            </a:r>
            <a:r>
              <a:rPr lang="fr-FR" sz="2000" b="1" dirty="0">
                <a:solidFill>
                  <a:schemeClr val="accent4">
                    <a:lumMod val="20000"/>
                    <a:lumOff val="80000"/>
                  </a:schemeClr>
                </a:solidFill>
                <a:latin typeface="Constantia" panose="02030602050306030303" pitchFamily="18" charset="0"/>
              </a:rPr>
              <a:t> </a:t>
            </a:r>
            <a:r>
              <a:rPr lang="fr-FR" sz="2000" b="1" dirty="0" err="1">
                <a:solidFill>
                  <a:schemeClr val="accent4">
                    <a:lumMod val="20000"/>
                    <a:lumOff val="80000"/>
                  </a:schemeClr>
                </a:solidFill>
                <a:latin typeface="Constantia" panose="02030602050306030303" pitchFamily="18" charset="0"/>
              </a:rPr>
              <a:t>cavall</a:t>
            </a:r>
            <a:r>
              <a:rPr lang="fr-FR" sz="2000" b="1" dirty="0">
                <a:solidFill>
                  <a:schemeClr val="accent4">
                    <a:lumMod val="20000"/>
                    <a:lumOff val="80000"/>
                  </a:schemeClr>
                </a:solidFill>
                <a:latin typeface="Constantia" panose="02030602050306030303" pitchFamily="18" charset="0"/>
              </a:rPr>
              <a:t> […]</a:t>
            </a:r>
            <a:endParaRPr lang="ca-ES" sz="2800" b="1" dirty="0">
              <a:solidFill>
                <a:schemeClr val="accent4">
                  <a:lumMod val="20000"/>
                  <a:lumOff val="80000"/>
                </a:schemeClr>
              </a:solidFill>
              <a:latin typeface="Constantia" panose="02030602050306030303" pitchFamily="18" charset="0"/>
            </a:endParaRPr>
          </a:p>
          <a:p>
            <a:pPr algn="just"/>
            <a:endParaRPr lang="ca-ES" sz="1600" dirty="0">
              <a:latin typeface="Constantia" panose="02030602050306030303" pitchFamily="18" charset="0"/>
            </a:endParaRPr>
          </a:p>
          <a:p>
            <a:pPr algn="ctr"/>
            <a:r>
              <a:rPr lang="ca-ES" sz="2000" b="1" i="1" dirty="0">
                <a:latin typeface="Constantia" panose="02030602050306030303" pitchFamily="18" charset="0"/>
              </a:rPr>
              <a:t>Arbre de ciència</a:t>
            </a:r>
            <a:r>
              <a:rPr lang="ca-ES" sz="2000" b="1" dirty="0">
                <a:latin typeface="Constantia" panose="02030602050306030303" pitchFamily="18" charset="0"/>
              </a:rPr>
              <a:t>, 4, 1</a:t>
            </a:r>
          </a:p>
          <a:p>
            <a:pPr algn="ctr"/>
            <a:endParaRPr lang="ca-ES" sz="4000" b="1" i="1" dirty="0">
              <a:latin typeface="Constantia" panose="02030602050306030303" pitchFamily="18" charset="0"/>
            </a:endParaRPr>
          </a:p>
          <a:p>
            <a:pPr algn="just"/>
            <a:r>
              <a:rPr lang="ca-ES" sz="2800" dirty="0">
                <a:latin typeface="Constantia" panose="02030602050306030303" pitchFamily="18" charset="0"/>
              </a:rPr>
              <a:t>On pus </a:t>
            </a:r>
            <a:r>
              <a:rPr lang="ca-ES" sz="2800" dirty="0" err="1">
                <a:latin typeface="Constantia" panose="02030602050306030303" pitchFamily="18" charset="0"/>
              </a:rPr>
              <a:t>scura</a:t>
            </a:r>
            <a:r>
              <a:rPr lang="ca-ES" sz="2800" dirty="0">
                <a:latin typeface="Constantia" panose="02030602050306030303" pitchFamily="18" charset="0"/>
              </a:rPr>
              <a:t> és la semblança pus altament entén l’enteniment que aquella semblança entén.</a:t>
            </a:r>
          </a:p>
          <a:p>
            <a:pPr algn="just"/>
            <a:endParaRPr lang="ca-ES" sz="2800" dirty="0">
              <a:latin typeface="Constantia" panose="02030602050306030303" pitchFamily="18" charset="0"/>
            </a:endParaRPr>
          </a:p>
          <a:p>
            <a:pPr algn="just"/>
            <a:r>
              <a:rPr lang="ca-ES" sz="2000" b="1" dirty="0">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—Bell </a:t>
            </a:r>
            <a:r>
              <a:rPr lang="ca-ES" sz="2000" b="1" dirty="0" err="1">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amich</a:t>
            </a:r>
            <a:r>
              <a:rPr lang="ca-ES" sz="2000" b="1" dirty="0">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 —dix </a:t>
            </a:r>
            <a:r>
              <a:rPr lang="ca-ES" sz="2000" b="1" dirty="0" err="1">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l’ermitá</a:t>
            </a:r>
            <a:r>
              <a:rPr lang="ca-ES" sz="2000" b="1" dirty="0">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a-ES" sz="2000" b="1" dirty="0" err="1">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scientment</a:t>
            </a:r>
            <a:r>
              <a:rPr lang="ca-ES" sz="2000" b="1" dirty="0">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 vos faç </a:t>
            </a:r>
            <a:r>
              <a:rPr lang="ca-ES" sz="2000" b="1" dirty="0" err="1">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aytals</a:t>
            </a:r>
            <a:r>
              <a:rPr lang="ca-ES" sz="2000" b="1" dirty="0">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a-ES" sz="2000" b="1" dirty="0" err="1">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semblançes</a:t>
            </a:r>
            <a:r>
              <a:rPr lang="ca-ES" sz="2000" b="1" dirty="0">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 per ço que vostre enteniment exalçats ha entendre, cor on pus escura es la semblança pus altament </a:t>
            </a:r>
            <a:r>
              <a:rPr lang="ca-ES" sz="2000" b="1" dirty="0" err="1">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enten</a:t>
            </a:r>
            <a:r>
              <a:rPr lang="ca-ES" sz="2000" b="1" dirty="0">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 l’enteniment que aquella semblança </a:t>
            </a:r>
            <a:r>
              <a:rPr lang="ca-ES" sz="2000" b="1" dirty="0" err="1">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enten</a:t>
            </a:r>
            <a:r>
              <a:rPr lang="ca-ES" sz="2000" b="1" dirty="0">
                <a:solidFill>
                  <a:schemeClr val="accent4">
                    <a:lumMod val="20000"/>
                    <a:lumOff val="80000"/>
                  </a:schemeClr>
                </a:solidFill>
                <a:effectLst/>
                <a:latin typeface="Constantia" panose="02030602050306030303" pitchFamily="18" charset="0"/>
                <a:ea typeface="Calibri" panose="020F0502020204030204" pitchFamily="34" charset="0"/>
                <a:cs typeface="Times New Roman" panose="02020603050405020304" pitchFamily="18" charset="0"/>
              </a:rPr>
              <a:t>.</a:t>
            </a:r>
          </a:p>
          <a:p>
            <a:pPr algn="just"/>
            <a:endParaRPr lang="ca-ES" sz="2400" dirty="0">
              <a:latin typeface="Constantia" panose="02030602050306030303" pitchFamily="18" charset="0"/>
            </a:endParaRPr>
          </a:p>
          <a:p>
            <a:pPr algn="ctr"/>
            <a:r>
              <a:rPr lang="ca-ES" sz="2000" b="1" i="1" dirty="0">
                <a:latin typeface="Constantia" panose="02030602050306030303" pitchFamily="18" charset="0"/>
              </a:rPr>
              <a:t>Llibre de meravelles</a:t>
            </a:r>
            <a:r>
              <a:rPr lang="ca-ES" sz="2000" b="1" dirty="0">
                <a:latin typeface="Constantia" panose="02030602050306030303" pitchFamily="18" charset="0"/>
              </a:rPr>
              <a:t>, 2, 14</a:t>
            </a:r>
            <a:endParaRPr lang="ca-ES" sz="2000" b="1" i="1" dirty="0">
              <a:latin typeface="Constantia" panose="02030602050306030303" pitchFamily="18" charset="0"/>
            </a:endParaRPr>
          </a:p>
        </p:txBody>
      </p:sp>
    </p:spTree>
    <p:extLst>
      <p:ext uri="{BB962C8B-B14F-4D97-AF65-F5344CB8AC3E}">
        <p14:creationId xmlns:p14="http://schemas.microsoft.com/office/powerpoint/2010/main" val="67026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F336F57D-C3A1-DE7A-614C-4DA99458603D}"/>
              </a:ext>
            </a:extLst>
          </p:cNvPr>
          <p:cNvSpPr txBox="1"/>
          <p:nvPr/>
        </p:nvSpPr>
        <p:spPr>
          <a:xfrm>
            <a:off x="529771" y="643622"/>
            <a:ext cx="11132457" cy="5878532"/>
          </a:xfrm>
          <a:prstGeom prst="rect">
            <a:avLst/>
          </a:prstGeom>
          <a:noFill/>
        </p:spPr>
        <p:txBody>
          <a:bodyPr wrap="square">
            <a:spAutoFit/>
          </a:bodyPr>
          <a:lstStyle/>
          <a:p>
            <a:pPr algn="just"/>
            <a:r>
              <a:rPr lang="ca-ES" sz="2400" dirty="0">
                <a:latin typeface="Constantia" panose="02030602050306030303" pitchFamily="18" charset="0"/>
              </a:rPr>
              <a:t>El poeta [López-Picó] havia desaparegut del meu davant; una lleu letícia m’enduia el cor mentre el cilici es desprenia del cos. L’ull de l’ex-inspector era un estel més d’un guspireig insòlit, que destil·lava una mel que m’amorosia els llavis i que, en socarrimar el fil de la meva memòria em divinitzava tot entonant, en acció de gràcies, els càntics més bells de </a:t>
            </a:r>
            <a:r>
              <a:rPr lang="ca-ES" sz="2400" dirty="0" err="1">
                <a:latin typeface="Constantia" panose="02030602050306030303" pitchFamily="18" charset="0"/>
              </a:rPr>
              <a:t>Schahrazada</a:t>
            </a:r>
            <a:r>
              <a:rPr lang="ca-ES" sz="2400" dirty="0">
                <a:latin typeface="Constantia" panose="02030602050306030303" pitchFamily="18" charset="0"/>
              </a:rPr>
              <a:t>.</a:t>
            </a:r>
          </a:p>
          <a:p>
            <a:pPr algn="just"/>
            <a:endParaRPr lang="ca-ES" sz="2800" dirty="0">
              <a:latin typeface="Constantia" panose="02030602050306030303" pitchFamily="18" charset="0"/>
            </a:endParaRPr>
          </a:p>
          <a:p>
            <a:pPr algn="ctr"/>
            <a:r>
              <a:rPr lang="ca-ES" sz="2000" b="1" dirty="0">
                <a:latin typeface="Constantia" panose="02030602050306030303" pitchFamily="18" charset="0"/>
              </a:rPr>
              <a:t>“Plaça Catalunya – Pedralbes”, dins </a:t>
            </a:r>
            <a:r>
              <a:rPr lang="ca-ES" sz="2000" b="1" i="1" dirty="0">
                <a:latin typeface="Constantia" panose="02030602050306030303" pitchFamily="18" charset="0"/>
              </a:rPr>
              <a:t>Gertrudis </a:t>
            </a:r>
            <a:r>
              <a:rPr lang="ca-ES" sz="2000" b="1" dirty="0">
                <a:latin typeface="Constantia" panose="02030602050306030303" pitchFamily="18" charset="0"/>
              </a:rPr>
              <a:t>(1927)</a:t>
            </a:r>
          </a:p>
          <a:p>
            <a:pPr algn="ctr"/>
            <a:endParaRPr lang="ca-ES" sz="2000" b="1" i="1" dirty="0">
              <a:latin typeface="Constantia" panose="02030602050306030303" pitchFamily="18" charset="0"/>
            </a:endParaRPr>
          </a:p>
          <a:p>
            <a:pPr algn="just"/>
            <a:endParaRPr lang="ca-ES" sz="2400" dirty="0">
              <a:latin typeface="Constantia" panose="02030602050306030303" pitchFamily="18" charset="0"/>
            </a:endParaRPr>
          </a:p>
          <a:p>
            <a:pPr algn="just"/>
            <a:r>
              <a:rPr lang="ca-ES" sz="2400" dirty="0">
                <a:latin typeface="Constantia" panose="02030602050306030303" pitchFamily="18" charset="0"/>
              </a:rPr>
              <a:t>Va arribar un moment en què una negror em cobria del tot. Exasperat, esperava que sortís un home amb una papereta amb senyalitzacions precises. No va passar així. M’ofegava, em sentia ennegrit sota la negritud total, i del meu interior jo deia, inútilment repetit: “Fora grillons! Fora grillons!” Vaig endevinar la meva desaparició total, entre un cel de fums i boirassa.</a:t>
            </a:r>
          </a:p>
          <a:p>
            <a:pPr algn="just"/>
            <a:endParaRPr lang="ca-ES" sz="2400" dirty="0">
              <a:latin typeface="Constantia" panose="02030602050306030303" pitchFamily="18" charset="0"/>
            </a:endParaRPr>
          </a:p>
          <a:p>
            <a:pPr algn="ctr"/>
            <a:r>
              <a:rPr lang="ca-ES" sz="2000" b="1" i="1" dirty="0">
                <a:latin typeface="Constantia" panose="02030602050306030303" pitchFamily="18" charset="0"/>
              </a:rPr>
              <a:t>L’estació </a:t>
            </a:r>
            <a:r>
              <a:rPr lang="ca-ES" sz="2000" b="1" dirty="0">
                <a:latin typeface="Constantia" panose="02030602050306030303" pitchFamily="18" charset="0"/>
              </a:rPr>
              <a:t>(1984)</a:t>
            </a:r>
            <a:endParaRPr lang="ca-ES" sz="2000" b="1" i="1" dirty="0">
              <a:latin typeface="Constantia" panose="02030602050306030303" pitchFamily="18" charset="0"/>
            </a:endParaRPr>
          </a:p>
        </p:txBody>
      </p:sp>
    </p:spTree>
    <p:extLst>
      <p:ext uri="{BB962C8B-B14F-4D97-AF65-F5344CB8AC3E}">
        <p14:creationId xmlns:p14="http://schemas.microsoft.com/office/powerpoint/2010/main" val="3612646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F336F57D-C3A1-DE7A-614C-4DA99458603D}"/>
              </a:ext>
            </a:extLst>
          </p:cNvPr>
          <p:cNvSpPr txBox="1"/>
          <p:nvPr/>
        </p:nvSpPr>
        <p:spPr>
          <a:xfrm>
            <a:off x="529771" y="1351508"/>
            <a:ext cx="11132457" cy="4154984"/>
          </a:xfrm>
          <a:prstGeom prst="rect">
            <a:avLst/>
          </a:prstGeom>
          <a:noFill/>
        </p:spPr>
        <p:txBody>
          <a:bodyPr wrap="square">
            <a:spAutoFit/>
          </a:bodyPr>
          <a:lstStyle/>
          <a:p>
            <a:pPr lvl="7" algn="just"/>
            <a:r>
              <a:rPr lang="ca-ES" sz="2400" dirty="0">
                <a:latin typeface="Constantia" panose="02030602050306030303" pitchFamily="18" charset="0"/>
              </a:rPr>
              <a:t>Míser i trist </a:t>
            </a:r>
            <a:r>
              <a:rPr lang="ca-ES" sz="2400" dirty="0" err="1">
                <a:latin typeface="Constantia" panose="02030602050306030303" pitchFamily="18" charset="0"/>
              </a:rPr>
              <a:t>apregon</a:t>
            </a:r>
            <a:r>
              <a:rPr lang="ca-ES" sz="2400" dirty="0">
                <a:latin typeface="Constantia" panose="02030602050306030303" pitchFamily="18" charset="0"/>
              </a:rPr>
              <a:t> la tenebra,</a:t>
            </a:r>
          </a:p>
          <a:p>
            <a:pPr lvl="7" algn="just"/>
            <a:r>
              <a:rPr lang="ca-ES" sz="2400" dirty="0">
                <a:latin typeface="Constantia" panose="02030602050306030303" pitchFamily="18" charset="0"/>
              </a:rPr>
              <a:t>Amb glaç als ulls i exiliat del born</a:t>
            </a:r>
          </a:p>
          <a:p>
            <a:pPr lvl="7" algn="just"/>
            <a:r>
              <a:rPr lang="ca-ES" sz="2400" dirty="0">
                <a:latin typeface="Constantia" panose="02030602050306030303" pitchFamily="18" charset="0"/>
              </a:rPr>
              <a:t>On l’humanal deport consum la febre;</a:t>
            </a:r>
          </a:p>
          <a:p>
            <a:pPr lvl="7" algn="just"/>
            <a:r>
              <a:rPr lang="ca-ES" sz="2400" dirty="0">
                <a:latin typeface="Constantia" panose="02030602050306030303" pitchFamily="18" charset="0"/>
              </a:rPr>
              <a:t>Amb foc al pols esper l’Alba del Jorn.</a:t>
            </a:r>
          </a:p>
          <a:p>
            <a:pPr lvl="7" algn="just"/>
            <a:endParaRPr lang="ca-ES" sz="2400" dirty="0">
              <a:latin typeface="Constantia" panose="02030602050306030303" pitchFamily="18" charset="0"/>
            </a:endParaRPr>
          </a:p>
          <a:p>
            <a:pPr lvl="7" algn="just"/>
            <a:r>
              <a:rPr lang="ca-ES" sz="2400" dirty="0">
                <a:latin typeface="Constantia" panose="02030602050306030303" pitchFamily="18" charset="0"/>
              </a:rPr>
              <a:t>Però </a:t>
            </a:r>
            <a:r>
              <a:rPr lang="ca-ES" sz="2400" dirty="0" err="1">
                <a:latin typeface="Constantia" panose="02030602050306030303" pitchFamily="18" charset="0"/>
              </a:rPr>
              <a:t>cobeig</a:t>
            </a:r>
            <a:r>
              <a:rPr lang="ca-ES" sz="2400" dirty="0">
                <a:latin typeface="Constantia" panose="02030602050306030303" pitchFamily="18" charset="0"/>
              </a:rPr>
              <a:t> la sal, el vesc i el gebre</a:t>
            </a:r>
          </a:p>
          <a:p>
            <a:pPr lvl="7" algn="just"/>
            <a:r>
              <a:rPr lang="ca-ES" sz="2400" dirty="0">
                <a:latin typeface="Constantia" panose="02030602050306030303" pitchFamily="18" charset="0"/>
              </a:rPr>
              <a:t>Pels clots ribers —i amb pler!— I fuig, i torn,</a:t>
            </a:r>
          </a:p>
          <a:p>
            <a:pPr lvl="7" algn="just"/>
            <a:r>
              <a:rPr lang="ca-ES" sz="2400" dirty="0">
                <a:latin typeface="Constantia" panose="02030602050306030303" pitchFamily="18" charset="0"/>
              </a:rPr>
              <a:t>I boca enjús Us prec, ardent: </a:t>
            </a:r>
            <a:r>
              <a:rPr lang="ca-ES" sz="2400" dirty="0" err="1">
                <a:latin typeface="Constantia" panose="02030602050306030303" pitchFamily="18" charset="0"/>
              </a:rPr>
              <a:t>celebre</a:t>
            </a:r>
            <a:endParaRPr lang="ca-ES" sz="2400" dirty="0">
              <a:latin typeface="Constantia" panose="02030602050306030303" pitchFamily="18" charset="0"/>
            </a:endParaRPr>
          </a:p>
          <a:p>
            <a:pPr lvl="7" algn="just"/>
            <a:r>
              <a:rPr lang="ca-ES" sz="2400" dirty="0">
                <a:latin typeface="Constantia" panose="02030602050306030303" pitchFamily="18" charset="0"/>
              </a:rPr>
              <a:t>El Cos, el So i el Mot sense contorn.</a:t>
            </a:r>
          </a:p>
          <a:p>
            <a:pPr algn="just"/>
            <a:endParaRPr lang="ca-ES" sz="2800" dirty="0">
              <a:latin typeface="Constantia" panose="02030602050306030303" pitchFamily="18" charset="0"/>
            </a:endParaRPr>
          </a:p>
          <a:p>
            <a:pPr algn="ctr"/>
            <a:r>
              <a:rPr lang="ca-ES" sz="2000" b="1" dirty="0">
                <a:latin typeface="Constantia" panose="02030602050306030303" pitchFamily="18" charset="0"/>
              </a:rPr>
              <a:t>“Míser i trist </a:t>
            </a:r>
            <a:r>
              <a:rPr lang="ca-ES" sz="2000" b="1" dirty="0" err="1">
                <a:latin typeface="Constantia" panose="02030602050306030303" pitchFamily="18" charset="0"/>
              </a:rPr>
              <a:t>apregon</a:t>
            </a:r>
            <a:r>
              <a:rPr lang="ca-ES" sz="2000" b="1" dirty="0">
                <a:latin typeface="Constantia" panose="02030602050306030303" pitchFamily="18" charset="0"/>
              </a:rPr>
              <a:t> la tenebra...”, </a:t>
            </a:r>
            <a:r>
              <a:rPr lang="ca-ES" sz="2000" b="1" dirty="0" err="1">
                <a:latin typeface="Constantia" panose="02030602050306030303" pitchFamily="18" charset="0"/>
              </a:rPr>
              <a:t>vv</a:t>
            </a:r>
            <a:r>
              <a:rPr lang="ca-ES" sz="2000" b="1" dirty="0">
                <a:latin typeface="Constantia" panose="02030602050306030303" pitchFamily="18" charset="0"/>
              </a:rPr>
              <a:t>. 1-8, dins </a:t>
            </a:r>
            <a:r>
              <a:rPr lang="ca-ES" sz="2000" b="1" i="1" dirty="0">
                <a:latin typeface="Constantia" panose="02030602050306030303" pitchFamily="18" charset="0"/>
              </a:rPr>
              <a:t>Sol, i de dol</a:t>
            </a:r>
          </a:p>
        </p:txBody>
      </p:sp>
    </p:spTree>
    <p:extLst>
      <p:ext uri="{BB962C8B-B14F-4D97-AF65-F5344CB8AC3E}">
        <p14:creationId xmlns:p14="http://schemas.microsoft.com/office/powerpoint/2010/main" val="1577971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F336F57D-C3A1-DE7A-614C-4DA99458603D}"/>
              </a:ext>
            </a:extLst>
          </p:cNvPr>
          <p:cNvSpPr txBox="1"/>
          <p:nvPr/>
        </p:nvSpPr>
        <p:spPr>
          <a:xfrm>
            <a:off x="529771" y="2274838"/>
            <a:ext cx="11132457" cy="2308324"/>
          </a:xfrm>
          <a:prstGeom prst="rect">
            <a:avLst/>
          </a:prstGeom>
          <a:noFill/>
        </p:spPr>
        <p:txBody>
          <a:bodyPr wrap="square">
            <a:spAutoFit/>
          </a:bodyPr>
          <a:lstStyle/>
          <a:p>
            <a:pPr algn="just"/>
            <a:r>
              <a:rPr lang="ca-ES" sz="2400" dirty="0">
                <a:latin typeface="Constantia" panose="02030602050306030303" pitchFamily="18" charset="0"/>
              </a:rPr>
              <a:t>Lo abat dona sa benedicció a aquell Fèlix, e aquell Fèlix </a:t>
            </a:r>
            <a:r>
              <a:rPr lang="ca-ES" sz="2400" dirty="0" err="1">
                <a:latin typeface="Constantia" panose="02030602050306030303" pitchFamily="18" charset="0"/>
              </a:rPr>
              <a:t>ana</a:t>
            </a:r>
            <a:r>
              <a:rPr lang="ca-ES" sz="2400" dirty="0">
                <a:latin typeface="Constantia" panose="02030602050306030303" pitchFamily="18" charset="0"/>
              </a:rPr>
              <a:t> per lo mon recomptant lo </a:t>
            </a:r>
            <a:r>
              <a:rPr lang="ca-ES" sz="2400" dirty="0" err="1">
                <a:latin typeface="Constantia" panose="02030602050306030303" pitchFamily="18" charset="0"/>
              </a:rPr>
              <a:t>libre</a:t>
            </a:r>
            <a:r>
              <a:rPr lang="ca-ES" sz="2400" dirty="0">
                <a:latin typeface="Constantia" panose="02030602050306030303" pitchFamily="18" charset="0"/>
              </a:rPr>
              <a:t> de </a:t>
            </a:r>
            <a:r>
              <a:rPr lang="ca-ES" sz="2400" dirty="0" err="1">
                <a:latin typeface="Constantia" panose="02030602050306030303" pitchFamily="18" charset="0"/>
              </a:rPr>
              <a:t>maravelles</a:t>
            </a:r>
            <a:r>
              <a:rPr lang="ca-ES" sz="2400" dirty="0">
                <a:latin typeface="Constantia" panose="02030602050306030303" pitchFamily="18" charset="0"/>
              </a:rPr>
              <a:t>, e multiplica aquell, segons les </a:t>
            </a:r>
            <a:r>
              <a:rPr lang="ca-ES" sz="2400" dirty="0" err="1">
                <a:latin typeface="Constantia" panose="02030602050306030303" pitchFamily="18" charset="0"/>
              </a:rPr>
              <a:t>marauelles</a:t>
            </a:r>
            <a:r>
              <a:rPr lang="ca-ES" sz="2400" dirty="0">
                <a:latin typeface="Constantia" panose="02030602050306030303" pitchFamily="18" charset="0"/>
              </a:rPr>
              <a:t> que </a:t>
            </a:r>
            <a:r>
              <a:rPr lang="ca-ES" sz="2400" dirty="0" err="1">
                <a:latin typeface="Constantia" panose="02030602050306030303" pitchFamily="18" charset="0"/>
              </a:rPr>
              <a:t>atrobaua</a:t>
            </a:r>
            <a:r>
              <a:rPr lang="ca-ES" sz="2400" dirty="0">
                <a:latin typeface="Constantia" panose="02030602050306030303" pitchFamily="18" charset="0"/>
              </a:rPr>
              <a:t>. E lo abat e tot lo </a:t>
            </a:r>
            <a:r>
              <a:rPr lang="ca-ES" sz="2400" dirty="0" err="1">
                <a:latin typeface="Constantia" panose="02030602050306030303" pitchFamily="18" charset="0"/>
              </a:rPr>
              <a:t>conuent</a:t>
            </a:r>
            <a:r>
              <a:rPr lang="ca-ES" sz="2400" dirty="0">
                <a:latin typeface="Constantia" panose="02030602050306030303" pitchFamily="18" charset="0"/>
              </a:rPr>
              <a:t> </a:t>
            </a:r>
            <a:r>
              <a:rPr lang="ca-ES" sz="2400" dirty="0" err="1">
                <a:latin typeface="Constantia" panose="02030602050306030303" pitchFamily="18" charset="0"/>
              </a:rPr>
              <a:t>ordonaren</a:t>
            </a:r>
            <a:r>
              <a:rPr lang="ca-ES" sz="2400" dirty="0">
                <a:latin typeface="Constantia" panose="02030602050306030303" pitchFamily="18" charset="0"/>
              </a:rPr>
              <a:t> que per tots temps hagués en aquell monestir monge qui hagués aquell </a:t>
            </a:r>
            <a:r>
              <a:rPr lang="ca-ES" sz="2400" dirty="0" err="1">
                <a:latin typeface="Constantia" panose="02030602050306030303" pitchFamily="18" charset="0"/>
              </a:rPr>
              <a:t>offici</a:t>
            </a:r>
            <a:r>
              <a:rPr lang="ca-ES" sz="2400" dirty="0">
                <a:latin typeface="Constantia" panose="02030602050306030303" pitchFamily="18" charset="0"/>
              </a:rPr>
              <a:t>, e que hagués nom Fèlix.</a:t>
            </a:r>
          </a:p>
          <a:p>
            <a:pPr algn="just"/>
            <a:endParaRPr lang="ca-ES" sz="2800" dirty="0">
              <a:latin typeface="Constantia" panose="02030602050306030303" pitchFamily="18" charset="0"/>
            </a:endParaRPr>
          </a:p>
          <a:p>
            <a:pPr algn="ctr"/>
            <a:r>
              <a:rPr lang="ca-ES" sz="2000" b="1" i="1" dirty="0">
                <a:latin typeface="Constantia" panose="02030602050306030303" pitchFamily="18" charset="0"/>
              </a:rPr>
              <a:t>Llibre de meravelles, </a:t>
            </a:r>
            <a:r>
              <a:rPr lang="ca-ES" sz="2000" b="1" dirty="0">
                <a:latin typeface="Constantia" panose="02030602050306030303" pitchFamily="18" charset="0"/>
              </a:rPr>
              <a:t>“Del segon Fèlix”</a:t>
            </a:r>
            <a:endParaRPr lang="ca-ES" sz="2000" b="1" i="1" dirty="0">
              <a:latin typeface="Constantia" panose="02030602050306030303" pitchFamily="18" charset="0"/>
            </a:endParaRPr>
          </a:p>
        </p:txBody>
      </p:sp>
    </p:spTree>
    <p:extLst>
      <p:ext uri="{BB962C8B-B14F-4D97-AF65-F5344CB8AC3E}">
        <p14:creationId xmlns:p14="http://schemas.microsoft.com/office/powerpoint/2010/main" val="147411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F336F57D-C3A1-DE7A-614C-4DA99458603D}"/>
              </a:ext>
            </a:extLst>
          </p:cNvPr>
          <p:cNvSpPr txBox="1"/>
          <p:nvPr/>
        </p:nvSpPr>
        <p:spPr>
          <a:xfrm>
            <a:off x="529771" y="2459504"/>
            <a:ext cx="11132457" cy="1938992"/>
          </a:xfrm>
          <a:prstGeom prst="rect">
            <a:avLst/>
          </a:prstGeom>
          <a:noFill/>
        </p:spPr>
        <p:txBody>
          <a:bodyPr wrap="square">
            <a:spAutoFit/>
          </a:bodyPr>
          <a:lstStyle/>
          <a:p>
            <a:pPr lvl="7" algn="just"/>
            <a:r>
              <a:rPr lang="ca-ES" sz="2400" dirty="0">
                <a:latin typeface="Constantia" panose="02030602050306030303" pitchFamily="18" charset="0"/>
              </a:rPr>
              <a:t>Del bell concret faig el meu càlid joc </a:t>
            </a:r>
          </a:p>
          <a:p>
            <a:pPr lvl="7" algn="just"/>
            <a:r>
              <a:rPr lang="ca-ES" sz="2400" dirty="0">
                <a:latin typeface="Constantia" panose="02030602050306030303" pitchFamily="18" charset="0"/>
              </a:rPr>
              <a:t>A cada instant, i en els segles em moc </a:t>
            </a:r>
          </a:p>
          <a:p>
            <a:pPr lvl="7" algn="just"/>
            <a:r>
              <a:rPr lang="ca-ES" sz="2400" dirty="0">
                <a:latin typeface="Constantia" panose="02030602050306030303" pitchFamily="18" charset="0"/>
              </a:rPr>
              <a:t>Lent, com el roc davant la mar obscura.</a:t>
            </a:r>
          </a:p>
          <a:p>
            <a:pPr algn="just"/>
            <a:endParaRPr lang="ca-ES" sz="2800" dirty="0">
              <a:latin typeface="Constantia" panose="02030602050306030303" pitchFamily="18" charset="0"/>
            </a:endParaRPr>
          </a:p>
          <a:p>
            <a:pPr algn="ctr"/>
            <a:r>
              <a:rPr lang="ca-ES" sz="2000" b="1" dirty="0">
                <a:latin typeface="Constantia" panose="02030602050306030303" pitchFamily="18" charset="0"/>
              </a:rPr>
              <a:t>“És per la Ment que se m’obre Natura...”, </a:t>
            </a:r>
            <a:r>
              <a:rPr lang="ca-ES" sz="2000" b="1" dirty="0" err="1">
                <a:latin typeface="Constantia" panose="02030602050306030303" pitchFamily="18" charset="0"/>
              </a:rPr>
              <a:t>vv</a:t>
            </a:r>
            <a:r>
              <a:rPr lang="ca-ES" sz="2000" b="1" dirty="0">
                <a:latin typeface="Constantia" panose="02030602050306030303" pitchFamily="18" charset="0"/>
              </a:rPr>
              <a:t>. 12-14, dins </a:t>
            </a:r>
            <a:r>
              <a:rPr lang="ca-ES" sz="2000" b="1" i="1" dirty="0">
                <a:latin typeface="Constantia" panose="02030602050306030303" pitchFamily="18" charset="0"/>
              </a:rPr>
              <a:t>Sol, i de dol</a:t>
            </a:r>
          </a:p>
        </p:txBody>
      </p:sp>
    </p:spTree>
    <p:extLst>
      <p:ext uri="{BB962C8B-B14F-4D97-AF65-F5344CB8AC3E}">
        <p14:creationId xmlns:p14="http://schemas.microsoft.com/office/powerpoint/2010/main" val="276232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F336F57D-C3A1-DE7A-614C-4DA99458603D}"/>
              </a:ext>
            </a:extLst>
          </p:cNvPr>
          <p:cNvSpPr txBox="1"/>
          <p:nvPr/>
        </p:nvSpPr>
        <p:spPr>
          <a:xfrm>
            <a:off x="529771" y="2274838"/>
            <a:ext cx="11132457" cy="2677656"/>
          </a:xfrm>
          <a:prstGeom prst="rect">
            <a:avLst/>
          </a:prstGeom>
          <a:noFill/>
        </p:spPr>
        <p:txBody>
          <a:bodyPr wrap="square">
            <a:spAutoFit/>
          </a:bodyPr>
          <a:lstStyle/>
          <a:p>
            <a:pPr algn="just"/>
            <a:r>
              <a:rPr lang="ca-ES" sz="2400" dirty="0">
                <a:latin typeface="Constantia" panose="02030602050306030303" pitchFamily="18" charset="0"/>
              </a:rPr>
              <a:t>Déus Pare, senyor de tot quant és! Si l’home qui atroba la </a:t>
            </a:r>
            <a:r>
              <a:rPr lang="ca-ES" sz="2400" dirty="0" err="1">
                <a:latin typeface="Constantia" panose="02030602050306030303" pitchFamily="18" charset="0"/>
              </a:rPr>
              <a:t>péra</a:t>
            </a:r>
            <a:r>
              <a:rPr lang="ca-ES" sz="2400" dirty="0">
                <a:latin typeface="Constantia" panose="02030602050306030303" pitchFamily="18" charset="0"/>
              </a:rPr>
              <a:t> preciosa s’alegra molt per </a:t>
            </a:r>
            <a:r>
              <a:rPr lang="ca-ES" sz="2400" dirty="0" err="1">
                <a:latin typeface="Constantia" panose="02030602050306030303" pitchFamily="18" charset="0"/>
              </a:rPr>
              <a:t>l’atrobament</a:t>
            </a:r>
            <a:r>
              <a:rPr lang="ca-ES" sz="2400" dirty="0">
                <a:latin typeface="Constantia" panose="02030602050306030303" pitchFamily="18" charset="0"/>
              </a:rPr>
              <a:t> d’aquella, per ço car la veu bella e sap que és molt bona ; ben seria raó que </a:t>
            </a:r>
            <a:r>
              <a:rPr lang="ca-ES" sz="2400" dirty="0" err="1">
                <a:latin typeface="Constantia" panose="02030602050306030303" pitchFamily="18" charset="0"/>
              </a:rPr>
              <a:t>nós</a:t>
            </a:r>
            <a:r>
              <a:rPr lang="ca-ES" sz="2400" dirty="0">
                <a:latin typeface="Constantia" panose="02030602050306030303" pitchFamily="18" charset="0"/>
              </a:rPr>
              <a:t> qui sabem que vós </a:t>
            </a:r>
            <a:r>
              <a:rPr lang="ca-ES" sz="2400" dirty="0" err="1">
                <a:latin typeface="Constantia" panose="02030602050306030303" pitchFamily="18" charset="0"/>
              </a:rPr>
              <a:t>sóts</a:t>
            </a:r>
            <a:r>
              <a:rPr lang="ca-ES" sz="2400" dirty="0">
                <a:latin typeface="Constantia" panose="02030602050306030303" pitchFamily="18" charset="0"/>
              </a:rPr>
              <a:t> en ésser, </a:t>
            </a:r>
            <a:r>
              <a:rPr lang="ca-ES" sz="2400" dirty="0" err="1">
                <a:latin typeface="Constantia" panose="02030602050306030303" pitchFamily="18" charset="0"/>
              </a:rPr>
              <a:t>que·ns</a:t>
            </a:r>
            <a:r>
              <a:rPr lang="ca-ES" sz="2400" dirty="0">
                <a:latin typeface="Constantia" panose="02030602050306030303" pitchFamily="18" charset="0"/>
              </a:rPr>
              <a:t> </a:t>
            </a:r>
            <a:r>
              <a:rPr lang="ca-ES" sz="2400" dirty="0" err="1">
                <a:latin typeface="Constantia" panose="02030602050306030303" pitchFamily="18" charset="0"/>
              </a:rPr>
              <a:t>alegràssem</a:t>
            </a:r>
            <a:r>
              <a:rPr lang="ca-ES" sz="2400" dirty="0">
                <a:latin typeface="Constantia" panose="02030602050306030303" pitchFamily="18" charset="0"/>
              </a:rPr>
              <a:t> en lo vostre ésser, per ço car és en ésser e no és en privació ; car qui s’alegra de </a:t>
            </a:r>
            <a:r>
              <a:rPr lang="ca-ES" sz="2400" dirty="0" err="1">
                <a:latin typeface="Constantia" panose="02030602050306030303" pitchFamily="18" charset="0"/>
              </a:rPr>
              <a:t>l’atrobament</a:t>
            </a:r>
            <a:r>
              <a:rPr lang="ca-ES" sz="2400" dirty="0">
                <a:latin typeface="Constantia" panose="02030602050306030303" pitchFamily="18" charset="0"/>
              </a:rPr>
              <a:t> de les coses finides, gran meravella és si no s’alegra de </a:t>
            </a:r>
            <a:r>
              <a:rPr lang="ca-ES" sz="2400" dirty="0" err="1">
                <a:latin typeface="Constantia" panose="02030602050306030303" pitchFamily="18" charset="0"/>
              </a:rPr>
              <a:t>l’atrobament</a:t>
            </a:r>
            <a:r>
              <a:rPr lang="ca-ES" sz="2400" dirty="0">
                <a:latin typeface="Constantia" panose="02030602050306030303" pitchFamily="18" charset="0"/>
              </a:rPr>
              <a:t> de la cosa </a:t>
            </a:r>
            <a:r>
              <a:rPr lang="ca-ES" sz="2400" dirty="0" err="1">
                <a:latin typeface="Constantia" panose="02030602050306030303" pitchFamily="18" charset="0"/>
              </a:rPr>
              <a:t>infinida</a:t>
            </a:r>
            <a:r>
              <a:rPr lang="ca-ES" sz="2400" dirty="0">
                <a:latin typeface="Constantia" panose="02030602050306030303" pitchFamily="18" charset="0"/>
              </a:rPr>
              <a:t>.</a:t>
            </a:r>
          </a:p>
          <a:p>
            <a:pPr algn="just"/>
            <a:endParaRPr lang="ca-ES" sz="2800" dirty="0">
              <a:latin typeface="Constantia" panose="02030602050306030303" pitchFamily="18" charset="0"/>
            </a:endParaRPr>
          </a:p>
          <a:p>
            <a:pPr algn="ctr"/>
            <a:r>
              <a:rPr lang="ca-ES" sz="2000" b="1" i="1" dirty="0">
                <a:latin typeface="Constantia" panose="02030602050306030303" pitchFamily="18" charset="0"/>
              </a:rPr>
              <a:t>Llibre de contemplació</a:t>
            </a:r>
            <a:r>
              <a:rPr lang="ca-ES" sz="2000" b="1" dirty="0">
                <a:latin typeface="Constantia" panose="02030602050306030303" pitchFamily="18" charset="0"/>
              </a:rPr>
              <a:t>, I, 1</a:t>
            </a:r>
            <a:endParaRPr lang="ca-ES" sz="2000" b="1" i="1" dirty="0">
              <a:latin typeface="Constantia" panose="02030602050306030303" pitchFamily="18" charset="0"/>
            </a:endParaRPr>
          </a:p>
        </p:txBody>
      </p:sp>
    </p:spTree>
    <p:extLst>
      <p:ext uri="{BB962C8B-B14F-4D97-AF65-F5344CB8AC3E}">
        <p14:creationId xmlns:p14="http://schemas.microsoft.com/office/powerpoint/2010/main" val="398008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F336F57D-C3A1-DE7A-614C-4DA99458603D}"/>
              </a:ext>
            </a:extLst>
          </p:cNvPr>
          <p:cNvSpPr txBox="1"/>
          <p:nvPr/>
        </p:nvSpPr>
        <p:spPr>
          <a:xfrm>
            <a:off x="529771" y="2459504"/>
            <a:ext cx="11132457" cy="1938992"/>
          </a:xfrm>
          <a:prstGeom prst="rect">
            <a:avLst/>
          </a:prstGeom>
          <a:noFill/>
        </p:spPr>
        <p:txBody>
          <a:bodyPr wrap="square">
            <a:spAutoFit/>
          </a:bodyPr>
          <a:lstStyle/>
          <a:p>
            <a:pPr algn="just"/>
            <a:r>
              <a:rPr lang="ca-ES" sz="2400" dirty="0">
                <a:latin typeface="Constantia" panose="02030602050306030303" pitchFamily="18" charset="0"/>
              </a:rPr>
              <a:t>Aquesta festa, Sènyer, que </a:t>
            </a:r>
            <a:r>
              <a:rPr lang="ca-ES" sz="2400" dirty="0" err="1">
                <a:latin typeface="Constantia" panose="02030602050306030303" pitchFamily="18" charset="0"/>
              </a:rPr>
              <a:t>nós</a:t>
            </a:r>
            <a:r>
              <a:rPr lang="ca-ES" sz="2400" dirty="0">
                <a:latin typeface="Constantia" panose="02030602050306030303" pitchFamily="18" charset="0"/>
              </a:rPr>
              <a:t> devem fer del vostre </a:t>
            </a:r>
            <a:r>
              <a:rPr lang="ca-ES" sz="2400" dirty="0" err="1">
                <a:latin typeface="Constantia" panose="02030602050306030303" pitchFamily="18" charset="0"/>
              </a:rPr>
              <a:t>atrobament</a:t>
            </a:r>
            <a:r>
              <a:rPr lang="ca-ES" sz="2400" dirty="0">
                <a:latin typeface="Constantia" panose="02030602050306030303" pitchFamily="18" charset="0"/>
              </a:rPr>
              <a:t>, no deu ésser aital com les altres ; car les altres en un temps són e no en altre ; mas la festa que hom deu fer de vós, tota hora deuria durar e temps no la deuria comprendre.</a:t>
            </a:r>
          </a:p>
          <a:p>
            <a:pPr algn="just"/>
            <a:endParaRPr lang="ca-ES" sz="2800" dirty="0">
              <a:latin typeface="Constantia" panose="02030602050306030303" pitchFamily="18" charset="0"/>
            </a:endParaRPr>
          </a:p>
          <a:p>
            <a:pPr algn="ctr"/>
            <a:r>
              <a:rPr lang="ca-ES" sz="2000" b="1" i="1" dirty="0">
                <a:latin typeface="Constantia" panose="02030602050306030303" pitchFamily="18" charset="0"/>
              </a:rPr>
              <a:t>Llibre de contemplació</a:t>
            </a:r>
            <a:r>
              <a:rPr lang="ca-ES" sz="2000" b="1" dirty="0">
                <a:latin typeface="Constantia" panose="02030602050306030303" pitchFamily="18" charset="0"/>
              </a:rPr>
              <a:t>, I, 1</a:t>
            </a:r>
            <a:endParaRPr lang="ca-ES" sz="2000" b="1" i="1" dirty="0">
              <a:latin typeface="Constantia" panose="02030602050306030303" pitchFamily="18" charset="0"/>
            </a:endParaRPr>
          </a:p>
        </p:txBody>
      </p:sp>
    </p:spTree>
    <p:extLst>
      <p:ext uri="{BB962C8B-B14F-4D97-AF65-F5344CB8AC3E}">
        <p14:creationId xmlns:p14="http://schemas.microsoft.com/office/powerpoint/2010/main" val="506227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5000">
              <a:schemeClr val="accent4">
                <a:lumMod val="20000"/>
                <a:lumOff val="80000"/>
              </a:schemeClr>
            </a:gs>
            <a:gs pos="24000">
              <a:schemeClr val="accent4">
                <a:lumMod val="20000"/>
                <a:lumOff val="80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F336F57D-C3A1-DE7A-614C-4DA99458603D}"/>
              </a:ext>
            </a:extLst>
          </p:cNvPr>
          <p:cNvSpPr txBox="1"/>
          <p:nvPr/>
        </p:nvSpPr>
        <p:spPr>
          <a:xfrm>
            <a:off x="529771" y="520511"/>
            <a:ext cx="11132457" cy="5816977"/>
          </a:xfrm>
          <a:prstGeom prst="rect">
            <a:avLst/>
          </a:prstGeom>
          <a:noFill/>
        </p:spPr>
        <p:txBody>
          <a:bodyPr wrap="square">
            <a:spAutoFit/>
          </a:bodyPr>
          <a:lstStyle/>
          <a:p>
            <a:pPr algn="just"/>
            <a:r>
              <a:rPr lang="ca-ES" sz="2400" dirty="0">
                <a:latin typeface="Constantia" panose="02030602050306030303" pitchFamily="18" charset="0"/>
              </a:rPr>
              <a:t>Fa l'amat a son </a:t>
            </a:r>
            <a:r>
              <a:rPr lang="ca-ES" sz="2400" dirty="0" err="1">
                <a:latin typeface="Constantia" panose="02030602050306030303" pitchFamily="18" charset="0"/>
              </a:rPr>
              <a:t>amich</a:t>
            </a:r>
            <a:r>
              <a:rPr lang="ca-ES" sz="2400" dirty="0">
                <a:latin typeface="Constantia" panose="02030602050306030303" pitchFamily="18" charset="0"/>
              </a:rPr>
              <a:t> dos semblants a si mateix, amats en honraments e valors. E</a:t>
            </a:r>
          </a:p>
          <a:p>
            <a:pPr algn="just"/>
            <a:r>
              <a:rPr lang="ca-ES" sz="2400" dirty="0" err="1">
                <a:latin typeface="Constantia" panose="02030602050306030303" pitchFamily="18" charset="0"/>
              </a:rPr>
              <a:t>enamora's</a:t>
            </a:r>
            <a:r>
              <a:rPr lang="ca-ES" sz="2400" dirty="0">
                <a:latin typeface="Constantia" panose="02030602050306030303" pitchFamily="18" charset="0"/>
              </a:rPr>
              <a:t> </a:t>
            </a:r>
            <a:r>
              <a:rPr lang="ca-ES" sz="2400" dirty="0" err="1">
                <a:latin typeface="Constantia" panose="02030602050306030303" pitchFamily="18" charset="0"/>
              </a:rPr>
              <a:t>l'amich</a:t>
            </a:r>
            <a:r>
              <a:rPr lang="ca-ES" sz="2400" dirty="0">
                <a:latin typeface="Constantia" panose="02030602050306030303" pitchFamily="18" charset="0"/>
              </a:rPr>
              <a:t> de tots tres </a:t>
            </a:r>
            <a:r>
              <a:rPr lang="ca-ES" sz="2400" dirty="0" err="1">
                <a:latin typeface="Constantia" panose="02030602050306030303" pitchFamily="18" charset="0"/>
              </a:rPr>
              <a:t>egualment</a:t>
            </a:r>
            <a:r>
              <a:rPr lang="ca-ES" sz="2400" dirty="0">
                <a:latin typeface="Constantia" panose="02030602050306030303" pitchFamily="18" charset="0"/>
              </a:rPr>
              <a:t>, </a:t>
            </a:r>
            <a:r>
              <a:rPr lang="ca-ES" sz="2400" dirty="0" err="1">
                <a:latin typeface="Constantia" panose="02030602050306030303" pitchFamily="18" charset="0"/>
              </a:rPr>
              <a:t>jassia</a:t>
            </a:r>
            <a:r>
              <a:rPr lang="ca-ES" sz="2400" dirty="0">
                <a:latin typeface="Constantia" panose="02030602050306030303" pitchFamily="18" charset="0"/>
              </a:rPr>
              <a:t> que l'amor sia una tan solament, a</a:t>
            </a:r>
          </a:p>
          <a:p>
            <a:pPr algn="just"/>
            <a:r>
              <a:rPr lang="ca-ES" sz="2400" dirty="0">
                <a:latin typeface="Constantia" panose="02030602050306030303" pitchFamily="18" charset="0"/>
              </a:rPr>
              <a:t>significança de la unitat; una en tres amats essencialment.</a:t>
            </a:r>
          </a:p>
          <a:p>
            <a:pPr algn="just"/>
            <a:endParaRPr lang="ca-ES" sz="2800" dirty="0">
              <a:latin typeface="Constantia" panose="02030602050306030303" pitchFamily="18" charset="0"/>
            </a:endParaRPr>
          </a:p>
          <a:p>
            <a:pPr algn="ctr"/>
            <a:r>
              <a:rPr lang="ca-ES" sz="2000" b="1" i="1" dirty="0">
                <a:latin typeface="Constantia" panose="02030602050306030303" pitchFamily="18" charset="0"/>
              </a:rPr>
              <a:t>Llibre d’amic e amat</a:t>
            </a:r>
            <a:r>
              <a:rPr lang="ca-ES" sz="2000" b="1" dirty="0">
                <a:latin typeface="Constantia" panose="02030602050306030303" pitchFamily="18" charset="0"/>
              </a:rPr>
              <a:t>, 253</a:t>
            </a:r>
          </a:p>
          <a:p>
            <a:pPr algn="ctr"/>
            <a:endParaRPr lang="ca-ES" sz="2000" b="1" i="1" dirty="0">
              <a:latin typeface="Constantia" panose="02030602050306030303" pitchFamily="18" charset="0"/>
            </a:endParaRPr>
          </a:p>
          <a:p>
            <a:pPr algn="ctr"/>
            <a:endParaRPr lang="ca-ES" sz="2000" b="1" i="1" dirty="0">
              <a:latin typeface="Constantia" panose="02030602050306030303" pitchFamily="18" charset="0"/>
            </a:endParaRPr>
          </a:p>
          <a:p>
            <a:pPr lvl="6" algn="just"/>
            <a:r>
              <a:rPr lang="es-ES" sz="2400" i="1" dirty="0">
                <a:latin typeface="Constantia" panose="02030602050306030303" pitchFamily="18" charset="0"/>
              </a:rPr>
              <a:t>Tota amor </a:t>
            </a:r>
            <a:r>
              <a:rPr lang="es-ES" sz="2400" i="1" dirty="0" err="1">
                <a:latin typeface="Constantia" panose="02030602050306030303" pitchFamily="18" charset="0"/>
              </a:rPr>
              <a:t>és</a:t>
            </a:r>
            <a:r>
              <a:rPr lang="es-ES" sz="2400" i="1" dirty="0">
                <a:latin typeface="Constantia" panose="02030602050306030303" pitchFamily="18" charset="0"/>
              </a:rPr>
              <a:t> </a:t>
            </a:r>
            <a:r>
              <a:rPr lang="es-ES" sz="2400" i="1" dirty="0" err="1">
                <a:latin typeface="Constantia" panose="02030602050306030303" pitchFamily="18" charset="0"/>
              </a:rPr>
              <a:t>latent</a:t>
            </a:r>
            <a:r>
              <a:rPr lang="es-ES" sz="2400" i="1" dirty="0">
                <a:latin typeface="Constantia" panose="02030602050306030303" pitchFamily="18" charset="0"/>
              </a:rPr>
              <a:t> en </a:t>
            </a:r>
            <a:r>
              <a:rPr lang="es-ES" sz="2400" i="1" dirty="0" err="1">
                <a:latin typeface="Constantia" panose="02030602050306030303" pitchFamily="18" charset="0"/>
              </a:rPr>
              <a:t>l’altra</a:t>
            </a:r>
            <a:r>
              <a:rPr lang="es-ES" sz="2400" i="1" dirty="0">
                <a:latin typeface="Constantia" panose="02030602050306030303" pitchFamily="18" charset="0"/>
              </a:rPr>
              <a:t> amor,</a:t>
            </a:r>
          </a:p>
          <a:p>
            <a:pPr lvl="6" algn="just"/>
            <a:r>
              <a:rPr lang="es-ES" sz="2400" i="1" dirty="0" err="1">
                <a:latin typeface="Constantia" panose="02030602050306030303" pitchFamily="18" charset="0"/>
              </a:rPr>
              <a:t>tot</a:t>
            </a:r>
            <a:r>
              <a:rPr lang="es-ES" sz="2400" i="1" dirty="0">
                <a:latin typeface="Constantia" panose="02030602050306030303" pitchFamily="18" charset="0"/>
              </a:rPr>
              <a:t> </a:t>
            </a:r>
            <a:r>
              <a:rPr lang="es-ES" sz="2400" i="1" dirty="0" err="1">
                <a:latin typeface="Constantia" panose="02030602050306030303" pitchFamily="18" charset="0"/>
              </a:rPr>
              <a:t>llenguatge</a:t>
            </a:r>
            <a:r>
              <a:rPr lang="es-ES" sz="2400" i="1" dirty="0">
                <a:latin typeface="Constantia" panose="02030602050306030303" pitchFamily="18" charset="0"/>
              </a:rPr>
              <a:t> </a:t>
            </a:r>
            <a:r>
              <a:rPr lang="es-ES" sz="2400" i="1" dirty="0" err="1">
                <a:latin typeface="Constantia" panose="02030602050306030303" pitchFamily="18" charset="0"/>
              </a:rPr>
              <a:t>és</a:t>
            </a:r>
            <a:r>
              <a:rPr lang="es-ES" sz="2400" i="1" dirty="0">
                <a:latin typeface="Constantia" panose="02030602050306030303" pitchFamily="18" charset="0"/>
              </a:rPr>
              <a:t> saó </a:t>
            </a:r>
            <a:r>
              <a:rPr lang="es-ES" sz="2400" i="1" dirty="0" err="1">
                <a:latin typeface="Constantia" panose="02030602050306030303" pitchFamily="18" charset="0"/>
              </a:rPr>
              <a:t>d’una</a:t>
            </a:r>
            <a:r>
              <a:rPr lang="es-ES" sz="2400" i="1" dirty="0">
                <a:latin typeface="Constantia" panose="02030602050306030303" pitchFamily="18" charset="0"/>
              </a:rPr>
              <a:t> parla comuna,</a:t>
            </a:r>
          </a:p>
          <a:p>
            <a:pPr lvl="6" algn="just"/>
            <a:r>
              <a:rPr lang="es-ES" sz="2400" i="1" dirty="0">
                <a:latin typeface="Constantia" panose="02030602050306030303" pitchFamily="18" charset="0"/>
              </a:rPr>
              <a:t>tota </a:t>
            </a:r>
            <a:r>
              <a:rPr lang="es-ES" sz="2400" i="1" dirty="0" err="1">
                <a:latin typeface="Constantia" panose="02030602050306030303" pitchFamily="18" charset="0"/>
              </a:rPr>
              <a:t>terra</a:t>
            </a:r>
            <a:r>
              <a:rPr lang="es-ES" sz="2400" i="1" dirty="0">
                <a:latin typeface="Constantia" panose="02030602050306030303" pitchFamily="18" charset="0"/>
              </a:rPr>
              <a:t> </a:t>
            </a:r>
            <a:r>
              <a:rPr lang="es-ES" sz="2400" i="1" dirty="0" err="1">
                <a:latin typeface="Constantia" panose="02030602050306030303" pitchFamily="18" charset="0"/>
              </a:rPr>
              <a:t>batega</a:t>
            </a:r>
            <a:r>
              <a:rPr lang="es-ES" sz="2400" i="1" dirty="0">
                <a:latin typeface="Constantia" panose="02030602050306030303" pitchFamily="18" charset="0"/>
              </a:rPr>
              <a:t> a la </a:t>
            </a:r>
            <a:r>
              <a:rPr lang="es-ES" sz="2400" i="1" dirty="0" err="1">
                <a:latin typeface="Constantia" panose="02030602050306030303" pitchFamily="18" charset="0"/>
              </a:rPr>
              <a:t>pàtria</a:t>
            </a:r>
            <a:r>
              <a:rPr lang="es-ES" sz="2400" i="1" dirty="0">
                <a:latin typeface="Constantia" panose="02030602050306030303" pitchFamily="18" charset="0"/>
              </a:rPr>
              <a:t> de </a:t>
            </a:r>
            <a:r>
              <a:rPr lang="es-ES" sz="2400" i="1" dirty="0" err="1">
                <a:latin typeface="Constantia" panose="02030602050306030303" pitchFamily="18" charset="0"/>
              </a:rPr>
              <a:t>tots</a:t>
            </a:r>
            <a:r>
              <a:rPr lang="es-ES" sz="2400" i="1" dirty="0">
                <a:latin typeface="Constantia" panose="02030602050306030303" pitchFamily="18" charset="0"/>
              </a:rPr>
              <a:t>,</a:t>
            </a:r>
          </a:p>
          <a:p>
            <a:pPr lvl="6" algn="just"/>
            <a:r>
              <a:rPr lang="es-ES" sz="2400" i="1" dirty="0">
                <a:latin typeface="Constantia" panose="02030602050306030303" pitchFamily="18" charset="0"/>
              </a:rPr>
              <a:t>tota fe </a:t>
            </a:r>
            <a:r>
              <a:rPr lang="es-ES" sz="2400" i="1" dirty="0" err="1">
                <a:latin typeface="Constantia" panose="02030602050306030303" pitchFamily="18" charset="0"/>
              </a:rPr>
              <a:t>serà</a:t>
            </a:r>
            <a:r>
              <a:rPr lang="es-ES" sz="2400" i="1" dirty="0">
                <a:latin typeface="Constantia" panose="02030602050306030303" pitchFamily="18" charset="0"/>
              </a:rPr>
              <a:t> </a:t>
            </a:r>
            <a:r>
              <a:rPr lang="es-ES" sz="2400" i="1" dirty="0" err="1">
                <a:latin typeface="Constantia" panose="02030602050306030303" pitchFamily="18" charset="0"/>
              </a:rPr>
              <a:t>suc</a:t>
            </a:r>
            <a:r>
              <a:rPr lang="es-ES" sz="2400" i="1" dirty="0">
                <a:latin typeface="Constantia" panose="02030602050306030303" pitchFamily="18" charset="0"/>
              </a:rPr>
              <a:t> </a:t>
            </a:r>
            <a:r>
              <a:rPr lang="es-ES" sz="2400" i="1" dirty="0" err="1">
                <a:latin typeface="Constantia" panose="02030602050306030303" pitchFamily="18" charset="0"/>
              </a:rPr>
              <a:t>d’una</a:t>
            </a:r>
            <a:r>
              <a:rPr lang="es-ES" sz="2400" i="1" dirty="0">
                <a:latin typeface="Constantia" panose="02030602050306030303" pitchFamily="18" charset="0"/>
              </a:rPr>
              <a:t> </a:t>
            </a:r>
            <a:r>
              <a:rPr lang="es-ES" sz="2400" i="1" dirty="0" err="1">
                <a:latin typeface="Constantia" panose="02030602050306030303" pitchFamily="18" charset="0"/>
              </a:rPr>
              <a:t>més</a:t>
            </a:r>
            <a:r>
              <a:rPr lang="es-ES" sz="2400" i="1" dirty="0">
                <a:latin typeface="Constantia" panose="02030602050306030303" pitchFamily="18" charset="0"/>
              </a:rPr>
              <a:t> alta fe</a:t>
            </a:r>
          </a:p>
          <a:p>
            <a:pPr lvl="6" algn="just"/>
            <a:r>
              <a:rPr lang="es-ES" sz="2400" i="1" dirty="0" err="1">
                <a:latin typeface="Constantia" panose="02030602050306030303" pitchFamily="18" charset="0"/>
              </a:rPr>
              <a:t>quan</a:t>
            </a:r>
            <a:r>
              <a:rPr lang="es-ES" sz="2400" i="1" dirty="0">
                <a:latin typeface="Constantia" panose="02030602050306030303" pitchFamily="18" charset="0"/>
              </a:rPr>
              <a:t> Joan i Ramon i </a:t>
            </a:r>
            <a:r>
              <a:rPr lang="es-ES" sz="2400" i="1" dirty="0" err="1">
                <a:latin typeface="Constantia" panose="02030602050306030303" pitchFamily="18" charset="0"/>
              </a:rPr>
              <a:t>els</a:t>
            </a:r>
            <a:r>
              <a:rPr lang="es-ES" sz="2400" i="1" dirty="0">
                <a:latin typeface="Constantia" panose="02030602050306030303" pitchFamily="18" charset="0"/>
              </a:rPr>
              <a:t> qui </a:t>
            </a:r>
            <a:r>
              <a:rPr lang="es-ES" sz="2400" i="1" dirty="0" err="1">
                <a:latin typeface="Constantia" panose="02030602050306030303" pitchFamily="18" charset="0"/>
              </a:rPr>
              <a:t>amb</a:t>
            </a:r>
            <a:r>
              <a:rPr lang="es-ES" sz="2400" i="1" dirty="0">
                <a:latin typeface="Constantia" panose="02030602050306030303" pitchFamily="18" charset="0"/>
              </a:rPr>
              <a:t> </a:t>
            </a:r>
            <a:r>
              <a:rPr lang="es-ES" sz="2400" i="1" dirty="0" err="1">
                <a:latin typeface="Constantia" panose="02030602050306030303" pitchFamily="18" charset="0"/>
              </a:rPr>
              <a:t>ells</a:t>
            </a:r>
            <a:r>
              <a:rPr lang="es-ES" sz="2400" i="1" dirty="0">
                <a:latin typeface="Constantia" panose="02030602050306030303" pitchFamily="18" charset="0"/>
              </a:rPr>
              <a:t> fan </a:t>
            </a:r>
            <a:r>
              <a:rPr lang="es-ES" sz="2400" i="1" dirty="0" err="1">
                <a:latin typeface="Constantia" panose="02030602050306030303" pitchFamily="18" charset="0"/>
              </a:rPr>
              <a:t>miralla</a:t>
            </a:r>
            <a:r>
              <a:rPr lang="es-ES" sz="2400" i="1" dirty="0">
                <a:latin typeface="Constantia" panose="02030602050306030303" pitchFamily="18" charset="0"/>
              </a:rPr>
              <a:t>,</a:t>
            </a:r>
          </a:p>
          <a:p>
            <a:pPr lvl="6" algn="just"/>
            <a:r>
              <a:rPr lang="es-ES" sz="2400" i="1" dirty="0" err="1">
                <a:latin typeface="Constantia" panose="02030602050306030303" pitchFamily="18" charset="0"/>
              </a:rPr>
              <a:t>obriran</a:t>
            </a:r>
            <a:r>
              <a:rPr lang="es-ES" sz="2400" i="1" dirty="0">
                <a:latin typeface="Constantia" panose="02030602050306030303" pitchFamily="18" charset="0"/>
              </a:rPr>
              <a:t> el </a:t>
            </a:r>
            <a:r>
              <a:rPr lang="es-ES" sz="2400" i="1" dirty="0" err="1">
                <a:latin typeface="Constantia" panose="02030602050306030303" pitchFamily="18" charset="0"/>
              </a:rPr>
              <a:t>portell</a:t>
            </a:r>
            <a:r>
              <a:rPr lang="es-ES" sz="2400" i="1" dirty="0">
                <a:latin typeface="Constantia" panose="02030602050306030303" pitchFamily="18" charset="0"/>
              </a:rPr>
              <a:t> de les </a:t>
            </a:r>
            <a:r>
              <a:rPr lang="es-ES" sz="2400" i="1" dirty="0" err="1">
                <a:latin typeface="Constantia" panose="02030602050306030303" pitchFamily="18" charset="0"/>
              </a:rPr>
              <a:t>rescloses</a:t>
            </a:r>
            <a:endParaRPr lang="es-ES" sz="2400" i="1" dirty="0">
              <a:latin typeface="Constantia" panose="02030602050306030303" pitchFamily="18" charset="0"/>
            </a:endParaRPr>
          </a:p>
          <a:p>
            <a:pPr lvl="6" algn="just"/>
            <a:r>
              <a:rPr lang="es-ES" sz="2400" i="1" dirty="0">
                <a:latin typeface="Constantia" panose="02030602050306030303" pitchFamily="18" charset="0"/>
              </a:rPr>
              <a:t>i </a:t>
            </a:r>
            <a:r>
              <a:rPr lang="es-ES" sz="2400" i="1" dirty="0" err="1">
                <a:latin typeface="Constantia" panose="02030602050306030303" pitchFamily="18" charset="0"/>
              </a:rPr>
              <a:t>naixerem</a:t>
            </a:r>
            <a:r>
              <a:rPr lang="es-ES" sz="2400" i="1" dirty="0">
                <a:latin typeface="Constantia" panose="02030602050306030303" pitchFamily="18" charset="0"/>
              </a:rPr>
              <a:t>, </a:t>
            </a:r>
            <a:r>
              <a:rPr lang="es-ES" sz="2400" i="1" dirty="0" err="1">
                <a:latin typeface="Constantia" panose="02030602050306030303" pitchFamily="18" charset="0"/>
              </a:rPr>
              <a:t>fulgents</a:t>
            </a:r>
            <a:r>
              <a:rPr lang="es-ES" sz="2400" i="1" dirty="0">
                <a:latin typeface="Constantia" panose="02030602050306030303" pitchFamily="18" charset="0"/>
              </a:rPr>
              <a:t>, al </a:t>
            </a:r>
            <a:r>
              <a:rPr lang="es-ES" sz="2400" i="1" dirty="0" err="1">
                <a:latin typeface="Constantia" panose="02030602050306030303" pitchFamily="18" charset="0"/>
              </a:rPr>
              <a:t>fresc</a:t>
            </a:r>
            <a:r>
              <a:rPr lang="es-ES" sz="2400" i="1" dirty="0">
                <a:latin typeface="Constantia" panose="02030602050306030303" pitchFamily="18" charset="0"/>
              </a:rPr>
              <a:t> de la </a:t>
            </a:r>
            <a:r>
              <a:rPr lang="es-ES" sz="2400" i="1" dirty="0" err="1">
                <a:latin typeface="Constantia" panose="02030602050306030303" pitchFamily="18" charset="0"/>
              </a:rPr>
              <a:t>font</a:t>
            </a:r>
            <a:r>
              <a:rPr lang="es-ES" sz="2400" i="1" dirty="0">
                <a:latin typeface="Constantia" panose="02030602050306030303" pitchFamily="18" charset="0"/>
              </a:rPr>
              <a:t> viva</a:t>
            </a:r>
          </a:p>
          <a:p>
            <a:pPr algn="just"/>
            <a:endParaRPr lang="ca-ES" sz="2400" dirty="0">
              <a:latin typeface="Constantia" panose="02030602050306030303" pitchFamily="18" charset="0"/>
            </a:endParaRPr>
          </a:p>
          <a:p>
            <a:pPr algn="ctr"/>
            <a:r>
              <a:rPr lang="ca-ES" sz="2000" b="1" i="1" dirty="0">
                <a:latin typeface="Constantia" panose="02030602050306030303" pitchFamily="18" charset="0"/>
              </a:rPr>
              <a:t>Tota amor és latent en l’altra amor </a:t>
            </a:r>
            <a:r>
              <a:rPr lang="ca-ES" sz="2000" b="1" dirty="0">
                <a:latin typeface="Constantia" panose="02030602050306030303" pitchFamily="18" charset="0"/>
              </a:rPr>
              <a:t>(1964)</a:t>
            </a:r>
          </a:p>
        </p:txBody>
      </p:sp>
      <p:pic>
        <p:nvPicPr>
          <p:cNvPr id="1026" name="Picture 2" descr="Ramon Llull - Viquipèdia, l'enciclopèdia lliure">
            <a:extLst>
              <a:ext uri="{FF2B5EF4-FFF2-40B4-BE49-F238E27FC236}">
                <a16:creationId xmlns:a16="http://schemas.microsoft.com/office/drawing/2014/main" id="{A4D98A1C-6CA1-78AB-4C0E-0C807650129D}"/>
              </a:ext>
            </a:extLst>
          </p:cNvPr>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ackgroundRemoval t="2122" b="94465" l="9914" r="93750">
                        <a14:foregroundMark x1="56789" y1="8210" x2="34698" y2="12177"/>
                        <a14:foregroundMark x1="34698" y1="12177" x2="33190" y2="19649"/>
                        <a14:foregroundMark x1="33190" y1="19649" x2="50431" y2="21863"/>
                        <a14:foregroundMark x1="50431" y1="21863" x2="33405" y2="27768"/>
                        <a14:foregroundMark x1="33405" y1="27768" x2="47414" y2="33764"/>
                        <a14:foregroundMark x1="47414" y1="33764" x2="41595" y2="46218"/>
                        <a14:foregroundMark x1="41595" y1="46218" x2="47629" y2="52583"/>
                        <a14:foregroundMark x1="47629" y1="52583" x2="31789" y2="60517"/>
                        <a14:foregroundMark x1="31789" y1="60517" x2="47845" y2="66052"/>
                        <a14:foregroundMark x1="47845" y1="66052" x2="30280" y2="73708"/>
                        <a14:foregroundMark x1="30280" y1="73708" x2="70151" y2="78875"/>
                        <a14:foregroundMark x1="70151" y1="78875" x2="30280" y2="87177"/>
                        <a14:foregroundMark x1="30280" y1="87177" x2="93750" y2="94557"/>
                        <a14:foregroundMark x1="52155" y1="5996" x2="35884" y2="2122"/>
                        <a14:foregroundMark x1="35884" y1="2122" x2="30172" y2="6919"/>
                        <a14:foregroundMark x1="53664" y1="17528" x2="58621" y2="26107"/>
                        <a14:foregroundMark x1="58621" y1="26107" x2="64655" y2="42159"/>
                        <a14:foregroundMark x1="64655" y1="42159" x2="61853" y2="50554"/>
                        <a14:foregroundMark x1="26509" y1="34317" x2="29634" y2="51199"/>
                        <a14:foregroundMark x1="29634" y1="51199" x2="21336" y2="61624"/>
                        <a14:foregroundMark x1="21336" y1="61624" x2="19289" y2="67251"/>
                        <a14:foregroundMark x1="56142" y1="17251" x2="60237" y2="23708"/>
                        <a14:foregroundMark x1="56466" y1="14668" x2="58082" y2="23616"/>
                        <a14:foregroundMark x1="59698" y1="16513" x2="60129" y2="23893"/>
                        <a14:foregroundMark x1="60129" y1="23893" x2="58944" y2="25369"/>
                        <a14:foregroundMark x1="61207" y1="16513" x2="60129" y2="23063"/>
                        <a14:foregroundMark x1="62500" y1="17343" x2="60884" y2="22509"/>
                      </a14:backgroundRemoval>
                    </a14:imgEffect>
                  </a14:imgLayer>
                </a14:imgProps>
              </a:ext>
              <a:ext uri="{28A0092B-C50C-407E-A947-70E740481C1C}">
                <a14:useLocalDpi xmlns:a14="http://schemas.microsoft.com/office/drawing/2010/main" val="0"/>
              </a:ext>
            </a:extLst>
          </a:blip>
          <a:srcRect/>
          <a:stretch>
            <a:fillRect/>
          </a:stretch>
        </p:blipFill>
        <p:spPr bwMode="auto">
          <a:xfrm>
            <a:off x="-941387" y="4064000"/>
            <a:ext cx="58705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ografia | Fundació JV Foix">
            <a:extLst>
              <a:ext uri="{FF2B5EF4-FFF2-40B4-BE49-F238E27FC236}">
                <a16:creationId xmlns:a16="http://schemas.microsoft.com/office/drawing/2014/main" id="{A906929D-C6DB-26AC-058D-9D2CD1BCD339}"/>
              </a:ext>
            </a:extLst>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ackgroundRemoval t="7656" b="90000" l="9890" r="89890">
                        <a14:foregroundMark x1="53187" y1="11563" x2="63516" y2="15000"/>
                        <a14:foregroundMark x1="63516" y1="15000" x2="65495" y2="32031"/>
                        <a14:foregroundMark x1="65495" y1="32031" x2="59121" y2="45000"/>
                        <a14:foregroundMark x1="70110" y1="31563" x2="68162" y2="37794"/>
                        <a14:foregroundMark x1="71003" y1="38281" x2="70989" y2="38438"/>
                        <a14:foregroundMark x1="72088" y1="26250" x2="71003" y2="38281"/>
                        <a14:foregroundMark x1="70989" y1="38438" x2="70904" y2="38546"/>
                        <a14:foregroundMark x1="71522" y1="38594" x2="71478" y2="38703"/>
                        <a14:foregroundMark x1="71585" y1="38438" x2="71522" y2="38594"/>
                        <a14:foregroundMark x1="71648" y1="38281" x2="71585" y2="38438"/>
                        <a14:foregroundMark x1="62708" y1="47656" x2="58681" y2="52500"/>
                        <a14:foregroundMark x1="67513" y1="41875" x2="62708" y2="47656"/>
                        <a14:foregroundMark x1="70110" y1="38750" x2="67513" y2="41875"/>
                        <a14:foregroundMark x1="69266" y1="41875" x2="70330" y2="40313"/>
                        <a14:foregroundMark x1="65327" y1="47656" x2="69266" y2="41875"/>
                        <a14:foregroundMark x1="63516" y1="50313" x2="65327" y2="47656"/>
                        <a14:foregroundMark x1="70849" y1="38281" x2="71209" y2="36875"/>
                        <a14:foregroundMark x1="70809" y1="38438" x2="70849" y2="38281"/>
                        <a14:foregroundMark x1="70769" y1="38594" x2="70809" y2="38438"/>
                        <a14:foregroundMark x1="70330" y1="40313" x2="70769" y2="38594"/>
                        <a14:foregroundMark x1="51868" y1="7656" x2="45934" y2="7813"/>
                        <a14:foregroundMark x1="65714" y1="12031" x2="72747" y2="18906"/>
                        <a14:foregroundMark x1="72747" y1="18906" x2="72747" y2="20625"/>
                        <a14:foregroundMark x1="69231" y1="14063" x2="66813" y2="11719"/>
                        <a14:backgroundMark x1="62886" y1="54095" x2="62637" y2="54531"/>
                        <a14:backgroundMark x1="71648" y1="38750" x2="71374" y2="39230"/>
                        <a14:backgroundMark x1="65349" y1="54917" x2="67033" y2="55156"/>
                        <a14:backgroundMark x1="62637" y1="54531" x2="64870" y2="54848"/>
                        <a14:backgroundMark x1="72088" y1="38438" x2="72088" y2="38438"/>
                        <a14:backgroundMark x1="71868" y1="38281" x2="71868" y2="38281"/>
                        <a14:backgroundMark x1="71648" y1="38594" x2="71648" y2="38594"/>
                        <a14:backgroundMark x1="70110" y1="41875" x2="70110" y2="41875"/>
                        <a14:backgroundMark x1="66593" y1="47656" x2="66593" y2="47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691563" y="4524375"/>
            <a:ext cx="433387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12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EAD6BA07-7A78-77EA-4777-940ABE27182C}"/>
              </a:ext>
            </a:extLst>
          </p:cNvPr>
          <p:cNvSpPr txBox="1"/>
          <p:nvPr/>
        </p:nvSpPr>
        <p:spPr>
          <a:xfrm>
            <a:off x="3048000" y="2951946"/>
            <a:ext cx="6096000" cy="954107"/>
          </a:xfrm>
          <a:prstGeom prst="rect">
            <a:avLst/>
          </a:prstGeom>
          <a:noFill/>
        </p:spPr>
        <p:txBody>
          <a:bodyPr wrap="square">
            <a:spAutoFit/>
          </a:bodyPr>
          <a:lstStyle/>
          <a:p>
            <a:r>
              <a:rPr lang="it-IT" sz="2800" b="0" i="0" dirty="0">
                <a:solidFill>
                  <a:srgbClr val="333333"/>
                </a:solidFill>
                <a:effectLst/>
                <a:latin typeface="Constantia" panose="02030602050306030303" pitchFamily="18" charset="0"/>
              </a:rPr>
              <a:t>E non si po' conoscer per lo viso:</a:t>
            </a:r>
            <a:br>
              <a:rPr lang="it-IT" sz="2800" dirty="0">
                <a:latin typeface="Constantia" panose="02030602050306030303" pitchFamily="18" charset="0"/>
              </a:rPr>
            </a:br>
            <a:r>
              <a:rPr lang="it-IT" sz="2800" b="0" i="0" dirty="0">
                <a:solidFill>
                  <a:srgbClr val="333333"/>
                </a:solidFill>
                <a:effectLst/>
                <a:latin typeface="Constantia" panose="02030602050306030303" pitchFamily="18" charset="0"/>
              </a:rPr>
              <a:t>compriso, - bianco in tale obietto cade</a:t>
            </a:r>
            <a:endParaRPr lang="ca-ES" sz="2800" dirty="0">
              <a:latin typeface="Constantia" panose="02030602050306030303" pitchFamily="18" charset="0"/>
            </a:endParaRPr>
          </a:p>
        </p:txBody>
      </p:sp>
      <p:sp>
        <p:nvSpPr>
          <p:cNvPr id="6" name="QuadreDeText 5">
            <a:extLst>
              <a:ext uri="{FF2B5EF4-FFF2-40B4-BE49-F238E27FC236}">
                <a16:creationId xmlns:a16="http://schemas.microsoft.com/office/drawing/2014/main" id="{D434C64D-9AEE-2416-81A9-3BCFFA634677}"/>
              </a:ext>
            </a:extLst>
          </p:cNvPr>
          <p:cNvSpPr txBox="1"/>
          <p:nvPr/>
        </p:nvSpPr>
        <p:spPr>
          <a:xfrm>
            <a:off x="2848429" y="5742187"/>
            <a:ext cx="6495142" cy="400110"/>
          </a:xfrm>
          <a:prstGeom prst="rect">
            <a:avLst/>
          </a:prstGeom>
          <a:noFill/>
        </p:spPr>
        <p:txBody>
          <a:bodyPr wrap="square">
            <a:spAutoFit/>
          </a:bodyPr>
          <a:lstStyle/>
          <a:p>
            <a:pPr algn="ctr"/>
            <a:r>
              <a:rPr lang="it-IT" sz="2000" b="1" i="0" dirty="0">
                <a:solidFill>
                  <a:srgbClr val="333333"/>
                </a:solidFill>
                <a:effectLst/>
                <a:latin typeface="Constantia" panose="02030602050306030303" pitchFamily="18" charset="0"/>
              </a:rPr>
              <a:t>Guido Cavalcanti, «Donna me prega», vv. </a:t>
            </a:r>
            <a:r>
              <a:rPr lang="it-IT" sz="2000" b="1" dirty="0">
                <a:solidFill>
                  <a:srgbClr val="333333"/>
                </a:solidFill>
                <a:latin typeface="Constantia" panose="02030602050306030303" pitchFamily="18" charset="0"/>
              </a:rPr>
              <a:t>63-64</a:t>
            </a:r>
            <a:endParaRPr lang="ca-ES" sz="2000" b="1" dirty="0">
              <a:latin typeface="Constantia" panose="02030602050306030303" pitchFamily="18" charset="0"/>
            </a:endParaRPr>
          </a:p>
        </p:txBody>
      </p:sp>
    </p:spTree>
    <p:extLst>
      <p:ext uri="{BB962C8B-B14F-4D97-AF65-F5344CB8AC3E}">
        <p14:creationId xmlns:p14="http://schemas.microsoft.com/office/powerpoint/2010/main" val="22909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EAD6BA07-7A78-77EA-4777-940ABE27182C}"/>
              </a:ext>
            </a:extLst>
          </p:cNvPr>
          <p:cNvSpPr txBox="1"/>
          <p:nvPr/>
        </p:nvSpPr>
        <p:spPr>
          <a:xfrm>
            <a:off x="3048000" y="2951946"/>
            <a:ext cx="6096000" cy="523220"/>
          </a:xfrm>
          <a:prstGeom prst="rect">
            <a:avLst/>
          </a:prstGeom>
          <a:noFill/>
        </p:spPr>
        <p:txBody>
          <a:bodyPr wrap="square">
            <a:spAutoFit/>
          </a:bodyPr>
          <a:lstStyle/>
          <a:p>
            <a:pPr algn="ctr"/>
            <a:r>
              <a:rPr lang="it-IT" sz="2800" b="0" i="0" dirty="0">
                <a:solidFill>
                  <a:srgbClr val="333333"/>
                </a:solidFill>
                <a:effectLst/>
                <a:latin typeface="Constantia" panose="02030602050306030303" pitchFamily="18" charset="0"/>
              </a:rPr>
              <a:t>[Hic] cecidit albedo in exemplari</a:t>
            </a:r>
            <a:endParaRPr lang="ca-ES" sz="2800" dirty="0">
              <a:latin typeface="Constantia" panose="02030602050306030303" pitchFamily="18" charset="0"/>
            </a:endParaRPr>
          </a:p>
        </p:txBody>
      </p:sp>
      <p:sp>
        <p:nvSpPr>
          <p:cNvPr id="6" name="QuadreDeText 5">
            <a:extLst>
              <a:ext uri="{FF2B5EF4-FFF2-40B4-BE49-F238E27FC236}">
                <a16:creationId xmlns:a16="http://schemas.microsoft.com/office/drawing/2014/main" id="{D434C64D-9AEE-2416-81A9-3BCFFA634677}"/>
              </a:ext>
            </a:extLst>
          </p:cNvPr>
          <p:cNvSpPr txBox="1"/>
          <p:nvPr/>
        </p:nvSpPr>
        <p:spPr>
          <a:xfrm>
            <a:off x="2848429" y="5742187"/>
            <a:ext cx="6495142" cy="400110"/>
          </a:xfrm>
          <a:prstGeom prst="rect">
            <a:avLst/>
          </a:prstGeom>
          <a:noFill/>
        </p:spPr>
        <p:txBody>
          <a:bodyPr wrap="square">
            <a:spAutoFit/>
          </a:bodyPr>
          <a:lstStyle/>
          <a:p>
            <a:pPr algn="ctr"/>
            <a:r>
              <a:rPr lang="it-IT" sz="2000" b="1" i="0" dirty="0">
                <a:solidFill>
                  <a:srgbClr val="333333"/>
                </a:solidFill>
                <a:effectLst/>
                <a:latin typeface="Constantia" panose="02030602050306030303" pitchFamily="18" charset="0"/>
              </a:rPr>
              <a:t>Averroes, </a:t>
            </a:r>
            <a:r>
              <a:rPr lang="it-IT" sz="2000" b="1" i="1" dirty="0">
                <a:solidFill>
                  <a:srgbClr val="333333"/>
                </a:solidFill>
                <a:effectLst/>
                <a:latin typeface="Constantia" panose="02030602050306030303" pitchFamily="18" charset="0"/>
              </a:rPr>
              <a:t>Commentarium magnum</a:t>
            </a:r>
            <a:endParaRPr lang="ca-ES" sz="2000" b="1" i="1" dirty="0">
              <a:latin typeface="Constantia" panose="02030602050306030303" pitchFamily="18" charset="0"/>
            </a:endParaRPr>
          </a:p>
        </p:txBody>
      </p:sp>
    </p:spTree>
    <p:extLst>
      <p:ext uri="{BB962C8B-B14F-4D97-AF65-F5344CB8AC3E}">
        <p14:creationId xmlns:p14="http://schemas.microsoft.com/office/powerpoint/2010/main" val="308193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adreDeText 5">
            <a:extLst>
              <a:ext uri="{FF2B5EF4-FFF2-40B4-BE49-F238E27FC236}">
                <a16:creationId xmlns:a16="http://schemas.microsoft.com/office/drawing/2014/main" id="{D434C64D-9AEE-2416-81A9-3BCFFA634677}"/>
              </a:ext>
            </a:extLst>
          </p:cNvPr>
          <p:cNvSpPr txBox="1"/>
          <p:nvPr/>
        </p:nvSpPr>
        <p:spPr>
          <a:xfrm>
            <a:off x="538616" y="1690062"/>
            <a:ext cx="11114767" cy="3416320"/>
          </a:xfrm>
          <a:prstGeom prst="rect">
            <a:avLst/>
          </a:prstGeom>
          <a:noFill/>
        </p:spPr>
        <p:txBody>
          <a:bodyPr wrap="square">
            <a:spAutoFit/>
          </a:bodyPr>
          <a:lstStyle/>
          <a:p>
            <a:r>
              <a:rPr lang="it-IT" sz="2000" b="1" i="0" dirty="0">
                <a:solidFill>
                  <a:srgbClr val="333333"/>
                </a:solidFill>
                <a:effectLst/>
                <a:latin typeface="Constantia" panose="02030602050306030303" pitchFamily="18" charset="0"/>
              </a:rPr>
              <a:t>Donna Haraway (1991). </a:t>
            </a:r>
            <a:r>
              <a:rPr lang="it-IT" sz="2000" b="1" i="1" dirty="0">
                <a:solidFill>
                  <a:srgbClr val="333333"/>
                </a:solidFill>
                <a:effectLst/>
                <a:latin typeface="Constantia" panose="02030602050306030303" pitchFamily="18" charset="0"/>
              </a:rPr>
              <a:t>Simians, Cyborgs, and Women: The Reinvention of Women. </a:t>
            </a:r>
            <a:r>
              <a:rPr lang="it-IT" sz="1600" b="1" dirty="0">
                <a:solidFill>
                  <a:schemeClr val="accent4">
                    <a:lumMod val="20000"/>
                    <a:lumOff val="80000"/>
                  </a:schemeClr>
                </a:solidFill>
                <a:effectLst/>
                <a:latin typeface="Constantia" panose="02030602050306030303" pitchFamily="18" charset="0"/>
              </a:rPr>
              <a:t>Routledge.</a:t>
            </a:r>
            <a:endParaRPr lang="it-IT" sz="2000" b="1" i="1" dirty="0">
              <a:solidFill>
                <a:schemeClr val="accent4">
                  <a:lumMod val="20000"/>
                  <a:lumOff val="80000"/>
                </a:schemeClr>
              </a:solidFill>
              <a:effectLst/>
              <a:latin typeface="Constantia" panose="02030602050306030303" pitchFamily="18" charset="0"/>
            </a:endParaRPr>
          </a:p>
          <a:p>
            <a:endParaRPr lang="it-IT" sz="2000" b="1" i="0" dirty="0">
              <a:solidFill>
                <a:srgbClr val="333333"/>
              </a:solidFill>
              <a:effectLst/>
              <a:latin typeface="Constantia" panose="02030602050306030303" pitchFamily="18" charset="0"/>
            </a:endParaRPr>
          </a:p>
          <a:p>
            <a:r>
              <a:rPr lang="it-IT" sz="2000" b="1" i="0" dirty="0">
                <a:solidFill>
                  <a:srgbClr val="333333"/>
                </a:solidFill>
                <a:effectLst/>
                <a:latin typeface="Constantia" panose="02030602050306030303" pitchFamily="18" charset="0"/>
              </a:rPr>
              <a:t>Mark C. Taylor (2007). </a:t>
            </a:r>
            <a:r>
              <a:rPr lang="it-IT" sz="2000" b="1" i="1" dirty="0">
                <a:solidFill>
                  <a:srgbClr val="333333"/>
                </a:solidFill>
                <a:effectLst/>
                <a:latin typeface="Constantia" panose="02030602050306030303" pitchFamily="18" charset="0"/>
              </a:rPr>
              <a:t>After God. </a:t>
            </a:r>
            <a:r>
              <a:rPr lang="it-IT" sz="1600" b="1" dirty="0">
                <a:solidFill>
                  <a:schemeClr val="accent4">
                    <a:lumMod val="20000"/>
                    <a:lumOff val="80000"/>
                  </a:schemeClr>
                </a:solidFill>
                <a:latin typeface="Constantia" panose="02030602050306030303" pitchFamily="18" charset="0"/>
              </a:rPr>
              <a:t>The University of Chicago Press.</a:t>
            </a:r>
            <a:endParaRPr lang="it-IT" sz="2000" b="1" i="1" dirty="0">
              <a:solidFill>
                <a:schemeClr val="accent4">
                  <a:lumMod val="20000"/>
                  <a:lumOff val="80000"/>
                </a:schemeClr>
              </a:solidFill>
              <a:effectLst/>
              <a:latin typeface="Constantia" panose="02030602050306030303" pitchFamily="18" charset="0"/>
            </a:endParaRPr>
          </a:p>
          <a:p>
            <a:endParaRPr lang="it-IT" sz="2000" b="1" i="1" dirty="0">
              <a:solidFill>
                <a:srgbClr val="333333"/>
              </a:solidFill>
              <a:latin typeface="Constantia" panose="02030602050306030303" pitchFamily="18" charset="0"/>
            </a:endParaRPr>
          </a:p>
          <a:p>
            <a:r>
              <a:rPr lang="it-IT" sz="2000" b="1" dirty="0">
                <a:solidFill>
                  <a:srgbClr val="333333"/>
                </a:solidFill>
                <a:effectLst/>
                <a:latin typeface="Constantia" panose="02030602050306030303" pitchFamily="18" charset="0"/>
              </a:rPr>
              <a:t>Alois M. Haas (2010). </a:t>
            </a:r>
            <a:r>
              <a:rPr lang="it-IT" sz="2000" b="1" i="1" dirty="0">
                <a:solidFill>
                  <a:srgbClr val="333333"/>
                </a:solidFill>
                <a:effectLst/>
                <a:latin typeface="Constantia" panose="02030602050306030303" pitchFamily="18" charset="0"/>
              </a:rPr>
              <a:t>Wind des Absoluten: Mystische Weisheit der Postmoderne? </a:t>
            </a:r>
            <a:r>
              <a:rPr lang="it-IT" sz="1600" b="1" dirty="0">
                <a:solidFill>
                  <a:schemeClr val="accent4">
                    <a:lumMod val="20000"/>
                    <a:lumOff val="80000"/>
                  </a:schemeClr>
                </a:solidFill>
                <a:effectLst/>
                <a:latin typeface="Constantia" panose="02030602050306030303" pitchFamily="18" charset="0"/>
              </a:rPr>
              <a:t>Johannes Verlag (en castellà a Siruela, 2009).</a:t>
            </a:r>
          </a:p>
          <a:p>
            <a:endParaRPr lang="it-IT" sz="2000" b="1" i="1" dirty="0">
              <a:solidFill>
                <a:srgbClr val="333333"/>
              </a:solidFill>
              <a:latin typeface="Constantia" panose="02030602050306030303" pitchFamily="18" charset="0"/>
            </a:endParaRPr>
          </a:p>
          <a:p>
            <a:r>
              <a:rPr lang="it-IT" sz="2000" b="1" dirty="0">
                <a:solidFill>
                  <a:srgbClr val="333333"/>
                </a:solidFill>
                <a:latin typeface="Constantia" panose="02030602050306030303" pitchFamily="18" charset="0"/>
              </a:rPr>
              <a:t>Bruno Latour (2015). </a:t>
            </a:r>
            <a:r>
              <a:rPr lang="it-IT" sz="2000" b="1" i="1" dirty="0">
                <a:solidFill>
                  <a:srgbClr val="333333"/>
                </a:solidFill>
                <a:latin typeface="Constantia" panose="02030602050306030303" pitchFamily="18" charset="0"/>
              </a:rPr>
              <a:t>Face à Gaïa : Huit conférences sur le nouveau régime climatique</a:t>
            </a:r>
            <a:r>
              <a:rPr lang="it-IT" sz="2000" b="1" dirty="0">
                <a:solidFill>
                  <a:srgbClr val="333333"/>
                </a:solidFill>
                <a:latin typeface="Constantia" panose="02030602050306030303" pitchFamily="18" charset="0"/>
              </a:rPr>
              <a:t>. </a:t>
            </a:r>
            <a:r>
              <a:rPr lang="it-IT" sz="1600" b="1" dirty="0">
                <a:solidFill>
                  <a:schemeClr val="accent4">
                    <a:lumMod val="20000"/>
                    <a:lumOff val="80000"/>
                  </a:schemeClr>
                </a:solidFill>
                <a:latin typeface="Constantia" panose="02030602050306030303" pitchFamily="18" charset="0"/>
              </a:rPr>
              <a:t>La Découverte.</a:t>
            </a:r>
            <a:endParaRPr lang="it-IT" sz="2000" b="1" dirty="0">
              <a:solidFill>
                <a:schemeClr val="accent4">
                  <a:lumMod val="20000"/>
                  <a:lumOff val="80000"/>
                </a:schemeClr>
              </a:solidFill>
              <a:latin typeface="Constantia" panose="02030602050306030303" pitchFamily="18" charset="0"/>
            </a:endParaRPr>
          </a:p>
          <a:p>
            <a:endParaRPr lang="it-IT" sz="2000" b="1" dirty="0">
              <a:solidFill>
                <a:srgbClr val="333333"/>
              </a:solidFill>
              <a:latin typeface="Constantia" panose="02030602050306030303" pitchFamily="18" charset="0"/>
            </a:endParaRPr>
          </a:p>
          <a:p>
            <a:r>
              <a:rPr lang="it-IT" sz="2000" b="1" dirty="0">
                <a:solidFill>
                  <a:srgbClr val="333333"/>
                </a:solidFill>
                <a:latin typeface="Constantia" panose="02030602050306030303" pitchFamily="18" charset="0"/>
              </a:rPr>
              <a:t>Siegfried Zielinski (2019). </a:t>
            </a:r>
            <a:r>
              <a:rPr lang="it-IT" sz="2000" b="1" i="1" dirty="0">
                <a:solidFill>
                  <a:srgbClr val="333333"/>
                </a:solidFill>
                <a:latin typeface="Constantia" panose="02030602050306030303" pitchFamily="18" charset="0"/>
              </a:rPr>
              <a:t>Variations on Media Thinking. </a:t>
            </a:r>
            <a:r>
              <a:rPr lang="it-IT" sz="1600" b="1" dirty="0">
                <a:solidFill>
                  <a:schemeClr val="accent4">
                    <a:lumMod val="20000"/>
                    <a:lumOff val="80000"/>
                  </a:schemeClr>
                </a:solidFill>
                <a:latin typeface="Constantia" panose="02030602050306030303" pitchFamily="18" charset="0"/>
              </a:rPr>
              <a:t>University of Minnesota Press.</a:t>
            </a:r>
            <a:endParaRPr lang="it-IT" sz="2000" b="1" dirty="0">
              <a:solidFill>
                <a:schemeClr val="accent4">
                  <a:lumMod val="20000"/>
                  <a:lumOff val="80000"/>
                </a:schemeClr>
              </a:solidFill>
              <a:effectLst/>
              <a:latin typeface="Constantia" panose="02030602050306030303" pitchFamily="18" charset="0"/>
            </a:endParaRPr>
          </a:p>
        </p:txBody>
      </p:sp>
    </p:spTree>
    <p:extLst>
      <p:ext uri="{BB962C8B-B14F-4D97-AF65-F5344CB8AC3E}">
        <p14:creationId xmlns:p14="http://schemas.microsoft.com/office/powerpoint/2010/main" val="276214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adreDeText 5">
            <a:extLst>
              <a:ext uri="{FF2B5EF4-FFF2-40B4-BE49-F238E27FC236}">
                <a16:creationId xmlns:a16="http://schemas.microsoft.com/office/drawing/2014/main" id="{D434C64D-9AEE-2416-81A9-3BCFFA634677}"/>
              </a:ext>
            </a:extLst>
          </p:cNvPr>
          <p:cNvSpPr txBox="1"/>
          <p:nvPr/>
        </p:nvSpPr>
        <p:spPr>
          <a:xfrm>
            <a:off x="538616" y="2459504"/>
            <a:ext cx="11114767" cy="1938992"/>
          </a:xfrm>
          <a:prstGeom prst="rect">
            <a:avLst/>
          </a:prstGeom>
          <a:noFill/>
        </p:spPr>
        <p:txBody>
          <a:bodyPr wrap="square">
            <a:spAutoFit/>
          </a:bodyPr>
          <a:lstStyle/>
          <a:p>
            <a:r>
              <a:rPr lang="it-IT" sz="2000" b="1" dirty="0">
                <a:solidFill>
                  <a:srgbClr val="333333"/>
                </a:solidFill>
                <a:effectLst/>
                <a:latin typeface="Constantia" panose="02030602050306030303" pitchFamily="18" charset="0"/>
              </a:rPr>
              <a:t>Alexander Nagel (2012). </a:t>
            </a:r>
            <a:r>
              <a:rPr lang="it-IT" sz="2000" b="1" i="1" dirty="0">
                <a:solidFill>
                  <a:srgbClr val="333333"/>
                </a:solidFill>
                <a:effectLst/>
                <a:latin typeface="Constantia" panose="02030602050306030303" pitchFamily="18" charset="0"/>
              </a:rPr>
              <a:t>Medieval Modern: Art Out of Time. </a:t>
            </a:r>
            <a:r>
              <a:rPr lang="it-IT" sz="1600" b="1" dirty="0">
                <a:solidFill>
                  <a:schemeClr val="accent4">
                    <a:lumMod val="20000"/>
                    <a:lumOff val="80000"/>
                  </a:schemeClr>
                </a:solidFill>
                <a:effectLst/>
                <a:latin typeface="Constantia" panose="02030602050306030303" pitchFamily="18" charset="0"/>
              </a:rPr>
              <a:t>Thames &amp; Hudson.</a:t>
            </a:r>
            <a:endParaRPr lang="it-IT" sz="2000" b="1" i="1" dirty="0">
              <a:solidFill>
                <a:srgbClr val="333333"/>
              </a:solidFill>
              <a:latin typeface="Constantia" panose="02030602050306030303" pitchFamily="18" charset="0"/>
            </a:endParaRPr>
          </a:p>
          <a:p>
            <a:endParaRPr lang="it-IT" sz="2000" b="1" dirty="0">
              <a:solidFill>
                <a:srgbClr val="333333"/>
              </a:solidFill>
              <a:latin typeface="Constantia" panose="02030602050306030303" pitchFamily="18" charset="0"/>
            </a:endParaRPr>
          </a:p>
          <a:p>
            <a:r>
              <a:rPr lang="it-IT" sz="2000" b="1" dirty="0">
                <a:solidFill>
                  <a:srgbClr val="333333"/>
                </a:solidFill>
                <a:latin typeface="Constantia" panose="02030602050306030303" pitchFamily="18" charset="0"/>
              </a:rPr>
              <a:t>Manuele Gragnolati (2013). </a:t>
            </a:r>
            <a:r>
              <a:rPr lang="it-IT" sz="2000" b="1" i="1" dirty="0">
                <a:solidFill>
                  <a:srgbClr val="333333"/>
                </a:solidFill>
                <a:latin typeface="Constantia" panose="02030602050306030303" pitchFamily="18" charset="0"/>
              </a:rPr>
              <a:t>Amor che move: linguaggio del corpo e forma del desiderio in Dante, Pasolini e Morante. </a:t>
            </a:r>
            <a:r>
              <a:rPr lang="it-IT" sz="1600" b="1" dirty="0">
                <a:solidFill>
                  <a:schemeClr val="accent4">
                    <a:lumMod val="20000"/>
                    <a:lumOff val="80000"/>
                  </a:schemeClr>
                </a:solidFill>
                <a:latin typeface="Constantia" panose="02030602050306030303" pitchFamily="18" charset="0"/>
              </a:rPr>
              <a:t>Il Saggiatore.</a:t>
            </a:r>
            <a:endParaRPr lang="it-IT" sz="2000" b="1" i="1" dirty="0">
              <a:solidFill>
                <a:schemeClr val="accent4">
                  <a:lumMod val="20000"/>
                  <a:lumOff val="80000"/>
                </a:schemeClr>
              </a:solidFill>
              <a:latin typeface="Constantia" panose="02030602050306030303" pitchFamily="18" charset="0"/>
            </a:endParaRPr>
          </a:p>
          <a:p>
            <a:endParaRPr lang="it-IT" sz="2000" b="1" dirty="0">
              <a:solidFill>
                <a:srgbClr val="333333"/>
              </a:solidFill>
              <a:latin typeface="Constantia" panose="02030602050306030303" pitchFamily="18" charset="0"/>
            </a:endParaRPr>
          </a:p>
          <a:p>
            <a:r>
              <a:rPr lang="it-IT" sz="2000" b="1" dirty="0">
                <a:solidFill>
                  <a:srgbClr val="333333"/>
                </a:solidFill>
                <a:latin typeface="Constantia" panose="02030602050306030303" pitchFamily="18" charset="0"/>
              </a:rPr>
              <a:t>Victoria Cirlot (2019). </a:t>
            </a:r>
            <a:r>
              <a:rPr lang="it-IT" sz="2000" b="1" i="1" dirty="0">
                <a:solidFill>
                  <a:srgbClr val="333333"/>
                </a:solidFill>
                <a:latin typeface="Constantia" panose="02030602050306030303" pitchFamily="18" charset="0"/>
              </a:rPr>
              <a:t>Visión en rojo</a:t>
            </a:r>
            <a:r>
              <a:rPr lang="it-IT" sz="2000" b="1" dirty="0">
                <a:solidFill>
                  <a:srgbClr val="333333"/>
                </a:solidFill>
                <a:latin typeface="Constantia" panose="02030602050306030303" pitchFamily="18" charset="0"/>
              </a:rPr>
              <a:t>. </a:t>
            </a:r>
            <a:r>
              <a:rPr lang="it-IT" sz="1600" b="1" dirty="0">
                <a:solidFill>
                  <a:schemeClr val="accent4">
                    <a:lumMod val="20000"/>
                    <a:lumOff val="80000"/>
                  </a:schemeClr>
                </a:solidFill>
                <a:latin typeface="Constantia" panose="02030602050306030303" pitchFamily="18" charset="0"/>
              </a:rPr>
              <a:t>Siruela.</a:t>
            </a:r>
            <a:endParaRPr lang="it-IT" sz="2000" b="1" dirty="0">
              <a:solidFill>
                <a:schemeClr val="accent4">
                  <a:lumMod val="20000"/>
                  <a:lumOff val="80000"/>
                </a:schemeClr>
              </a:solidFill>
              <a:latin typeface="Constantia" panose="02030602050306030303" pitchFamily="18" charset="0"/>
            </a:endParaRPr>
          </a:p>
        </p:txBody>
      </p:sp>
    </p:spTree>
    <p:extLst>
      <p:ext uri="{BB962C8B-B14F-4D97-AF65-F5344CB8AC3E}">
        <p14:creationId xmlns:p14="http://schemas.microsoft.com/office/powerpoint/2010/main" val="374449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adreDeText 5">
            <a:extLst>
              <a:ext uri="{FF2B5EF4-FFF2-40B4-BE49-F238E27FC236}">
                <a16:creationId xmlns:a16="http://schemas.microsoft.com/office/drawing/2014/main" id="{D434C64D-9AEE-2416-81A9-3BCFFA634677}"/>
              </a:ext>
            </a:extLst>
          </p:cNvPr>
          <p:cNvSpPr txBox="1"/>
          <p:nvPr/>
        </p:nvSpPr>
        <p:spPr>
          <a:xfrm>
            <a:off x="508793" y="628233"/>
            <a:ext cx="11174413" cy="5601533"/>
          </a:xfrm>
          <a:prstGeom prst="rect">
            <a:avLst/>
          </a:prstGeom>
          <a:noFill/>
        </p:spPr>
        <p:txBody>
          <a:bodyPr wrap="square">
            <a:spAutoFit/>
          </a:bodyPr>
          <a:lstStyle/>
          <a:p>
            <a:r>
              <a:rPr lang="it-IT" sz="2000" b="1" dirty="0">
                <a:solidFill>
                  <a:srgbClr val="333333"/>
                </a:solidFill>
                <a:effectLst/>
                <a:latin typeface="Constantia" panose="02030602050306030303" pitchFamily="18" charset="0"/>
              </a:rPr>
              <a:t>Joaquim Molas (1992). “Ramon Llull i la literatura contemporània,” </a:t>
            </a:r>
            <a:r>
              <a:rPr lang="it-IT" sz="2000" dirty="0">
                <a:solidFill>
                  <a:srgbClr val="333333"/>
                </a:solidFill>
                <a:effectLst/>
                <a:latin typeface="Constantia" panose="02030602050306030303" pitchFamily="18" charset="0"/>
              </a:rPr>
              <a:t>dins DDAA, </a:t>
            </a:r>
            <a:r>
              <a:rPr lang="it-IT" sz="2000" i="1" dirty="0">
                <a:solidFill>
                  <a:srgbClr val="333333"/>
                </a:solidFill>
                <a:effectLst/>
                <a:latin typeface="Constantia" panose="02030602050306030303" pitchFamily="18" charset="0"/>
              </a:rPr>
              <a:t>Atti del Convegno Internazionale Ramon Llull; il lullismo internazionale, l'Italia. </a:t>
            </a:r>
            <a:r>
              <a:rPr lang="it-IT" sz="1600" b="1" dirty="0">
                <a:solidFill>
                  <a:schemeClr val="accent4">
                    <a:lumMod val="20000"/>
                    <a:lumOff val="80000"/>
                  </a:schemeClr>
                </a:solidFill>
                <a:latin typeface="Constantia" panose="02030602050306030303" pitchFamily="18" charset="0"/>
              </a:rPr>
              <a:t>Istituto Universitario Orientali.</a:t>
            </a:r>
            <a:endParaRPr lang="it-IT" sz="2000" b="1" i="1" dirty="0">
              <a:solidFill>
                <a:schemeClr val="accent4">
                  <a:lumMod val="20000"/>
                  <a:lumOff val="80000"/>
                </a:schemeClr>
              </a:solidFill>
              <a:effectLst/>
              <a:latin typeface="Constantia" panose="02030602050306030303" pitchFamily="18" charset="0"/>
            </a:endParaRPr>
          </a:p>
          <a:p>
            <a:endParaRPr lang="it-IT" sz="2000" b="1" dirty="0">
              <a:solidFill>
                <a:srgbClr val="333333"/>
              </a:solidFill>
              <a:latin typeface="Constantia" panose="02030602050306030303" pitchFamily="18" charset="0"/>
            </a:endParaRPr>
          </a:p>
          <a:p>
            <a:r>
              <a:rPr lang="it-IT" sz="2000" b="1" dirty="0">
                <a:solidFill>
                  <a:srgbClr val="333333"/>
                </a:solidFill>
                <a:effectLst/>
                <a:latin typeface="Constantia" panose="02030602050306030303" pitchFamily="18" charset="0"/>
              </a:rPr>
              <a:t>Josep Romeu</a:t>
            </a:r>
            <a:r>
              <a:rPr lang="it-IT" sz="2000" b="1" i="1" dirty="0">
                <a:solidFill>
                  <a:srgbClr val="333333"/>
                </a:solidFill>
                <a:effectLst/>
                <a:latin typeface="Constantia" panose="02030602050306030303" pitchFamily="18" charset="0"/>
              </a:rPr>
              <a:t> </a:t>
            </a:r>
            <a:r>
              <a:rPr lang="it-IT" sz="2000" b="1" dirty="0">
                <a:solidFill>
                  <a:srgbClr val="333333"/>
                </a:solidFill>
                <a:effectLst/>
                <a:latin typeface="Constantia" panose="02030602050306030303" pitchFamily="18" charset="0"/>
              </a:rPr>
              <a:t>(1993). </a:t>
            </a:r>
            <a:r>
              <a:rPr lang="pt-BR" sz="2000" b="1" dirty="0">
                <a:solidFill>
                  <a:srgbClr val="333333"/>
                </a:solidFill>
                <a:effectLst/>
                <a:latin typeface="Constantia" panose="02030602050306030303" pitchFamily="18" charset="0"/>
              </a:rPr>
              <a:t>“J. V. </a:t>
            </a:r>
            <a:r>
              <a:rPr lang="pt-BR" sz="2000" b="1" dirty="0" err="1">
                <a:solidFill>
                  <a:srgbClr val="333333"/>
                </a:solidFill>
                <a:effectLst/>
                <a:latin typeface="Constantia" panose="02030602050306030303" pitchFamily="18" charset="0"/>
              </a:rPr>
              <a:t>Foix</a:t>
            </a:r>
            <a:r>
              <a:rPr lang="pt-BR" sz="2000" b="1" dirty="0">
                <a:solidFill>
                  <a:srgbClr val="333333"/>
                </a:solidFill>
                <a:effectLst/>
                <a:latin typeface="Constantia" panose="02030602050306030303" pitchFamily="18" charset="0"/>
              </a:rPr>
              <a:t>, </a:t>
            </a:r>
            <a:r>
              <a:rPr lang="pt-BR" sz="2000" b="1" dirty="0" err="1">
                <a:solidFill>
                  <a:srgbClr val="333333"/>
                </a:solidFill>
                <a:effectLst/>
                <a:latin typeface="Constantia" panose="02030602050306030303" pitchFamily="18" charset="0"/>
              </a:rPr>
              <a:t>l’estirp</a:t>
            </a:r>
            <a:r>
              <a:rPr lang="pt-BR" sz="2000" b="1" dirty="0">
                <a:solidFill>
                  <a:srgbClr val="333333"/>
                </a:solidFill>
                <a:effectLst/>
                <a:latin typeface="Constantia" panose="02030602050306030303" pitchFamily="18" charset="0"/>
              </a:rPr>
              <a:t> terral i </a:t>
            </a:r>
            <a:r>
              <a:rPr lang="pt-BR" sz="2000" b="1" dirty="0" err="1">
                <a:solidFill>
                  <a:srgbClr val="333333"/>
                </a:solidFill>
                <a:effectLst/>
                <a:latin typeface="Constantia" panose="02030602050306030303" pitchFamily="18" charset="0"/>
              </a:rPr>
              <a:t>la</a:t>
            </a:r>
            <a:r>
              <a:rPr lang="pt-BR" sz="2000" b="1" dirty="0">
                <a:solidFill>
                  <a:srgbClr val="333333"/>
                </a:solidFill>
                <a:effectLst/>
                <a:latin typeface="Constantia" panose="02030602050306030303" pitchFamily="18" charset="0"/>
              </a:rPr>
              <a:t> </a:t>
            </a:r>
            <a:r>
              <a:rPr lang="pt-BR" sz="2000" b="1" dirty="0" err="1">
                <a:solidFill>
                  <a:srgbClr val="333333"/>
                </a:solidFill>
                <a:effectLst/>
                <a:latin typeface="Constantia" panose="02030602050306030303" pitchFamily="18" charset="0"/>
              </a:rPr>
              <a:t>comunitat</a:t>
            </a:r>
            <a:r>
              <a:rPr lang="pt-BR" sz="2000" b="1" dirty="0">
                <a:solidFill>
                  <a:srgbClr val="333333"/>
                </a:solidFill>
                <a:effectLst/>
                <a:latin typeface="Constantia" panose="02030602050306030303" pitchFamily="18" charset="0"/>
              </a:rPr>
              <a:t> </a:t>
            </a:r>
            <a:r>
              <a:rPr lang="pt-BR" sz="2000" b="1" dirty="0" err="1">
                <a:solidFill>
                  <a:srgbClr val="333333"/>
                </a:solidFill>
                <a:effectLst/>
                <a:latin typeface="Constantia" panose="02030602050306030303" pitchFamily="18" charset="0"/>
              </a:rPr>
              <a:t>mil·lenària</a:t>
            </a:r>
            <a:r>
              <a:rPr lang="pt-BR" sz="2000" b="1" dirty="0">
                <a:solidFill>
                  <a:srgbClr val="333333"/>
                </a:solidFill>
                <a:effectLst/>
                <a:latin typeface="Constantia" panose="02030602050306030303" pitchFamily="18" charset="0"/>
              </a:rPr>
              <a:t>,” </a:t>
            </a:r>
            <a:r>
              <a:rPr lang="pt-BR" sz="2000" dirty="0" err="1">
                <a:solidFill>
                  <a:srgbClr val="333333"/>
                </a:solidFill>
                <a:effectLst/>
                <a:latin typeface="Constantia" panose="02030602050306030303" pitchFamily="18" charset="0"/>
              </a:rPr>
              <a:t>dins</a:t>
            </a:r>
            <a:r>
              <a:rPr lang="pt-BR" sz="2000" dirty="0">
                <a:solidFill>
                  <a:srgbClr val="333333"/>
                </a:solidFill>
                <a:effectLst/>
                <a:latin typeface="Constantia" panose="02030602050306030303" pitchFamily="18" charset="0"/>
              </a:rPr>
              <a:t> </a:t>
            </a:r>
            <a:r>
              <a:rPr lang="pt-BR" sz="2000" i="1" dirty="0" err="1">
                <a:solidFill>
                  <a:srgbClr val="333333"/>
                </a:solidFill>
                <a:effectLst/>
                <a:latin typeface="Constantia" panose="02030602050306030303" pitchFamily="18" charset="0"/>
              </a:rPr>
              <a:t>Assaigs</a:t>
            </a:r>
            <a:r>
              <a:rPr lang="pt-BR" sz="2000" i="1" dirty="0">
                <a:solidFill>
                  <a:srgbClr val="333333"/>
                </a:solidFill>
                <a:effectLst/>
                <a:latin typeface="Constantia" panose="02030602050306030303" pitchFamily="18" charset="0"/>
              </a:rPr>
              <a:t> i </a:t>
            </a:r>
            <a:r>
              <a:rPr lang="pt-BR" sz="2000" i="1" dirty="0" err="1">
                <a:solidFill>
                  <a:srgbClr val="333333"/>
                </a:solidFill>
                <a:effectLst/>
                <a:latin typeface="Constantia" panose="02030602050306030303" pitchFamily="18" charset="0"/>
              </a:rPr>
              <a:t>altres</a:t>
            </a:r>
            <a:r>
              <a:rPr lang="pt-BR" sz="2000" i="1" dirty="0">
                <a:solidFill>
                  <a:srgbClr val="333333"/>
                </a:solidFill>
                <a:effectLst/>
                <a:latin typeface="Constantia" panose="02030602050306030303" pitchFamily="18" charset="0"/>
              </a:rPr>
              <a:t> </a:t>
            </a:r>
            <a:r>
              <a:rPr lang="pt-BR" sz="2000" i="1" dirty="0" err="1">
                <a:solidFill>
                  <a:srgbClr val="333333"/>
                </a:solidFill>
                <a:effectLst/>
                <a:latin typeface="Constantia" panose="02030602050306030303" pitchFamily="18" charset="0"/>
              </a:rPr>
              <a:t>indagacions</a:t>
            </a:r>
            <a:r>
              <a:rPr lang="pt-BR" sz="2000" i="1" dirty="0">
                <a:solidFill>
                  <a:srgbClr val="333333"/>
                </a:solidFill>
                <a:effectLst/>
                <a:latin typeface="Constantia" panose="02030602050306030303" pitchFamily="18" charset="0"/>
              </a:rPr>
              <a:t> critiques. </a:t>
            </a:r>
            <a:r>
              <a:rPr lang="pt-BR" sz="1600" b="1" dirty="0" err="1">
                <a:solidFill>
                  <a:schemeClr val="accent4">
                    <a:lumMod val="20000"/>
                    <a:lumOff val="80000"/>
                  </a:schemeClr>
                </a:solidFill>
                <a:effectLst/>
                <a:latin typeface="Constantia" panose="02030602050306030303" pitchFamily="18" charset="0"/>
              </a:rPr>
              <a:t>Quaderns</a:t>
            </a:r>
            <a:r>
              <a:rPr lang="pt-BR" sz="1600" b="1" dirty="0">
                <a:solidFill>
                  <a:schemeClr val="accent4">
                    <a:lumMod val="20000"/>
                    <a:lumOff val="80000"/>
                  </a:schemeClr>
                </a:solidFill>
                <a:effectLst/>
                <a:latin typeface="Constantia" panose="02030602050306030303" pitchFamily="18" charset="0"/>
              </a:rPr>
              <a:t> Crema.</a:t>
            </a:r>
            <a:endParaRPr lang="it-IT" sz="2000" b="1" i="1" dirty="0">
              <a:solidFill>
                <a:schemeClr val="accent4">
                  <a:lumMod val="20000"/>
                  <a:lumOff val="80000"/>
                </a:schemeClr>
              </a:solidFill>
              <a:latin typeface="Constantia" panose="02030602050306030303" pitchFamily="18" charset="0"/>
            </a:endParaRPr>
          </a:p>
          <a:p>
            <a:endParaRPr lang="it-IT" sz="2000" b="1" dirty="0">
              <a:solidFill>
                <a:srgbClr val="333333"/>
              </a:solidFill>
              <a:latin typeface="Constantia" panose="02030602050306030303" pitchFamily="18" charset="0"/>
            </a:endParaRPr>
          </a:p>
          <a:p>
            <a:r>
              <a:rPr lang="it-IT" sz="2000" b="1" dirty="0">
                <a:solidFill>
                  <a:srgbClr val="333333"/>
                </a:solidFill>
                <a:latin typeface="Constantia" panose="02030602050306030303" pitchFamily="18" charset="0"/>
              </a:rPr>
              <a:t>Pere Rosselló Bover (2016). </a:t>
            </a:r>
            <a:r>
              <a:rPr lang="it-IT" sz="2000" b="1" i="1" dirty="0">
                <a:solidFill>
                  <a:srgbClr val="333333"/>
                </a:solidFill>
                <a:latin typeface="Constantia" panose="02030602050306030303" pitchFamily="18" charset="0"/>
              </a:rPr>
              <a:t>Ramon Llull en la literatura contemporània</a:t>
            </a:r>
            <a:r>
              <a:rPr lang="it-IT" sz="2000" b="1" dirty="0">
                <a:solidFill>
                  <a:srgbClr val="333333"/>
                </a:solidFill>
                <a:latin typeface="Constantia" panose="02030602050306030303" pitchFamily="18" charset="0"/>
              </a:rPr>
              <a:t>. </a:t>
            </a:r>
            <a:r>
              <a:rPr lang="it-IT" sz="1600" b="1" dirty="0">
                <a:solidFill>
                  <a:schemeClr val="accent4">
                    <a:lumMod val="20000"/>
                    <a:lumOff val="80000"/>
                  </a:schemeClr>
                </a:solidFill>
                <a:latin typeface="Constantia" panose="02030602050306030303" pitchFamily="18" charset="0"/>
              </a:rPr>
              <a:t>Lleonard Muntaner.</a:t>
            </a:r>
            <a:endParaRPr lang="it-IT" sz="2000" b="1" dirty="0">
              <a:solidFill>
                <a:schemeClr val="accent4">
                  <a:lumMod val="20000"/>
                  <a:lumOff val="80000"/>
                </a:schemeClr>
              </a:solidFill>
              <a:latin typeface="Constantia" panose="02030602050306030303" pitchFamily="18" charset="0"/>
            </a:endParaRPr>
          </a:p>
          <a:p>
            <a:endParaRPr lang="it-IT" sz="2000" b="1" dirty="0">
              <a:solidFill>
                <a:srgbClr val="333333"/>
              </a:solidFill>
              <a:latin typeface="Constantia" panose="02030602050306030303" pitchFamily="18" charset="0"/>
            </a:endParaRPr>
          </a:p>
          <a:p>
            <a:r>
              <a:rPr lang="it-IT" sz="2000" b="1" dirty="0">
                <a:solidFill>
                  <a:srgbClr val="333333"/>
                </a:solidFill>
                <a:latin typeface="Constantia" panose="02030602050306030303" pitchFamily="18" charset="0"/>
              </a:rPr>
              <a:t>Enric Bou (2017). “Llull llegit per Xènius i J.V. Foix: “homenatge filial” a un “sempre vivent,” </a:t>
            </a:r>
            <a:r>
              <a:rPr lang="it-IT" sz="2000" dirty="0">
                <a:solidFill>
                  <a:srgbClr val="333333"/>
                </a:solidFill>
                <a:latin typeface="Constantia" panose="02030602050306030303" pitchFamily="18" charset="0"/>
              </a:rPr>
              <a:t>dins </a:t>
            </a:r>
            <a:r>
              <a:rPr lang="it-IT" sz="2000" i="1" dirty="0">
                <a:solidFill>
                  <a:srgbClr val="333333"/>
                </a:solidFill>
                <a:latin typeface="Constantia" panose="02030602050306030303" pitchFamily="18" charset="0"/>
              </a:rPr>
              <a:t>eHumanista/IVITRA</a:t>
            </a:r>
            <a:r>
              <a:rPr lang="it-IT" sz="2000" dirty="0">
                <a:solidFill>
                  <a:srgbClr val="333333"/>
                </a:solidFill>
                <a:latin typeface="Constantia" panose="02030602050306030303" pitchFamily="18" charset="0"/>
              </a:rPr>
              <a:t>, 11.</a:t>
            </a:r>
          </a:p>
          <a:p>
            <a:endParaRPr lang="it-IT" sz="2000" b="1" dirty="0">
              <a:solidFill>
                <a:srgbClr val="333333"/>
              </a:solidFill>
              <a:latin typeface="Constantia" panose="02030602050306030303" pitchFamily="18" charset="0"/>
            </a:endParaRPr>
          </a:p>
          <a:p>
            <a:r>
              <a:rPr lang="it-IT" sz="2000" b="1" dirty="0">
                <a:solidFill>
                  <a:srgbClr val="333333"/>
                </a:solidFill>
                <a:latin typeface="Constantia" panose="02030602050306030303" pitchFamily="18" charset="0"/>
              </a:rPr>
              <a:t>Míriam Ruiz-Ruano (2019). “Citacions d’autors medievals i gènesi de Sol, i de dol,” </a:t>
            </a:r>
            <a:r>
              <a:rPr lang="it-IT" sz="2000" dirty="0">
                <a:solidFill>
                  <a:srgbClr val="333333"/>
                </a:solidFill>
                <a:latin typeface="Constantia" panose="02030602050306030303" pitchFamily="18" charset="0"/>
              </a:rPr>
              <a:t>dins Els Marges, 118.</a:t>
            </a:r>
          </a:p>
          <a:p>
            <a:endParaRPr lang="it-IT" sz="2000" b="1" dirty="0">
              <a:solidFill>
                <a:srgbClr val="333333"/>
              </a:solidFill>
              <a:latin typeface="Constantia" panose="02030602050306030303" pitchFamily="18" charset="0"/>
            </a:endParaRPr>
          </a:p>
          <a:p>
            <a:r>
              <a:rPr lang="it-IT" sz="2000" b="1" dirty="0">
                <a:solidFill>
                  <a:srgbClr val="333333"/>
                </a:solidFill>
                <a:latin typeface="Constantia" panose="02030602050306030303" pitchFamily="18" charset="0"/>
              </a:rPr>
              <a:t>Lluís Cabré (2020). “Apunts sobre Ramon Llull i J. V. Foix (1933-1938),” </a:t>
            </a:r>
            <a:r>
              <a:rPr lang="it-IT" sz="2000" dirty="0">
                <a:solidFill>
                  <a:srgbClr val="333333"/>
                </a:solidFill>
                <a:latin typeface="Constantia" panose="02030602050306030303" pitchFamily="18" charset="0"/>
              </a:rPr>
              <a:t>dins </a:t>
            </a:r>
            <a:r>
              <a:rPr lang="it-IT" sz="2000" i="1" dirty="0">
                <a:solidFill>
                  <a:srgbClr val="333333"/>
                </a:solidFill>
                <a:latin typeface="Constantia" panose="02030602050306030303" pitchFamily="18" charset="0"/>
              </a:rPr>
              <a:t>Studia Lulliana</a:t>
            </a:r>
            <a:r>
              <a:rPr lang="it-IT" sz="2000" dirty="0">
                <a:solidFill>
                  <a:srgbClr val="333333"/>
                </a:solidFill>
                <a:latin typeface="Constantia" panose="02030602050306030303" pitchFamily="18" charset="0"/>
              </a:rPr>
              <a:t>, v. 59</a:t>
            </a:r>
            <a:r>
              <a:rPr lang="it-IT" sz="2000" i="1" dirty="0">
                <a:solidFill>
                  <a:srgbClr val="333333"/>
                </a:solidFill>
                <a:latin typeface="Constantia" panose="02030602050306030303" pitchFamily="18" charset="0"/>
              </a:rPr>
              <a:t>.</a:t>
            </a:r>
          </a:p>
          <a:p>
            <a:endParaRPr lang="it-IT" sz="2000" b="1" i="1" dirty="0">
              <a:solidFill>
                <a:srgbClr val="333333"/>
              </a:solidFill>
              <a:latin typeface="Constantia" panose="02030602050306030303" pitchFamily="18" charset="0"/>
            </a:endParaRPr>
          </a:p>
          <a:p>
            <a:endParaRPr lang="it-IT" sz="2000" b="1" i="1" dirty="0">
              <a:solidFill>
                <a:srgbClr val="333333"/>
              </a:solidFill>
              <a:latin typeface="Constantia" panose="02030602050306030303" pitchFamily="18" charset="0"/>
            </a:endParaRPr>
          </a:p>
          <a:p>
            <a:r>
              <a:rPr lang="it-IT" b="1" dirty="0">
                <a:solidFill>
                  <a:srgbClr val="333333"/>
                </a:solidFill>
                <a:latin typeface="Constantia" panose="02030602050306030303" pitchFamily="18" charset="0"/>
              </a:rPr>
              <a:t>A més de Ferrater, Gimferrer, Vallcorba, Miralles, Panyella, Carbonell, Guerrero, Veny-Mesquida...</a:t>
            </a:r>
            <a:endParaRPr lang="it-IT" b="1" dirty="0">
              <a:solidFill>
                <a:schemeClr val="accent4">
                  <a:lumMod val="20000"/>
                  <a:lumOff val="80000"/>
                </a:schemeClr>
              </a:solidFill>
              <a:latin typeface="Constantia" panose="02030602050306030303" pitchFamily="18" charset="0"/>
            </a:endParaRPr>
          </a:p>
        </p:txBody>
      </p:sp>
    </p:spTree>
    <p:extLst>
      <p:ext uri="{BB962C8B-B14F-4D97-AF65-F5344CB8AC3E}">
        <p14:creationId xmlns:p14="http://schemas.microsoft.com/office/powerpoint/2010/main" val="424454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058529A8-91E1-7BFA-979C-C5E655847631}"/>
              </a:ext>
            </a:extLst>
          </p:cNvPr>
          <p:cNvSpPr txBox="1"/>
          <p:nvPr/>
        </p:nvSpPr>
        <p:spPr>
          <a:xfrm>
            <a:off x="529771" y="643622"/>
            <a:ext cx="11132457" cy="5570756"/>
          </a:xfrm>
          <a:prstGeom prst="rect">
            <a:avLst/>
          </a:prstGeom>
          <a:noFill/>
        </p:spPr>
        <p:txBody>
          <a:bodyPr wrap="square">
            <a:spAutoFit/>
          </a:bodyPr>
          <a:lstStyle/>
          <a:p>
            <a:pPr algn="just"/>
            <a:r>
              <a:rPr lang="ca-ES" sz="2800" dirty="0">
                <a:latin typeface="Constantia" panose="02030602050306030303" pitchFamily="18" charset="0"/>
              </a:rPr>
              <a:t>«—</a:t>
            </a:r>
            <a:r>
              <a:rPr lang="ca-ES" sz="2800" dirty="0" err="1">
                <a:latin typeface="Constantia" panose="02030602050306030303" pitchFamily="18" charset="0"/>
              </a:rPr>
              <a:t>Preÿcha</a:t>
            </a:r>
            <a:r>
              <a:rPr lang="ca-ES" sz="2800" dirty="0">
                <a:latin typeface="Constantia" panose="02030602050306030303" pitchFamily="18" charset="0"/>
              </a:rPr>
              <a:t>, foll, e digues paraules de ton amat. Plorà, dejunà, renuncià al món e anà </a:t>
            </a:r>
            <a:r>
              <a:rPr lang="ca-ES" sz="2800" dirty="0" err="1">
                <a:latin typeface="Constantia" panose="02030602050306030303" pitchFamily="18" charset="0"/>
              </a:rPr>
              <a:t>cerchar</a:t>
            </a:r>
            <a:r>
              <a:rPr lang="ca-ES" sz="2800" dirty="0">
                <a:latin typeface="Constantia" panose="02030602050306030303" pitchFamily="18" charset="0"/>
              </a:rPr>
              <a:t> son amat </a:t>
            </a:r>
            <a:r>
              <a:rPr lang="ca-ES" sz="2800" dirty="0" err="1">
                <a:latin typeface="Constantia" panose="02030602050306030303" pitchFamily="18" charset="0"/>
              </a:rPr>
              <a:t>ab</a:t>
            </a:r>
            <a:r>
              <a:rPr lang="ca-ES" sz="2800" dirty="0">
                <a:latin typeface="Constantia" panose="02030602050306030303" pitchFamily="18" charset="0"/>
              </a:rPr>
              <a:t> amor. E </a:t>
            </a:r>
            <a:r>
              <a:rPr lang="ca-ES" sz="2800" dirty="0" err="1">
                <a:latin typeface="Constantia" panose="02030602050306030303" pitchFamily="18" charset="0"/>
              </a:rPr>
              <a:t>loava-lo</a:t>
            </a:r>
            <a:r>
              <a:rPr lang="ca-ES" sz="2800" dirty="0">
                <a:latin typeface="Constantia" panose="02030602050306030303" pitchFamily="18" charset="0"/>
              </a:rPr>
              <a:t> en aquells </a:t>
            </a:r>
            <a:r>
              <a:rPr lang="ca-ES" sz="2800" dirty="0" err="1">
                <a:latin typeface="Constantia" panose="02030602050306030303" pitchFamily="18" charset="0"/>
              </a:rPr>
              <a:t>lochs</a:t>
            </a:r>
            <a:r>
              <a:rPr lang="ca-ES" sz="2800" dirty="0">
                <a:latin typeface="Constantia" panose="02030602050306030303" pitchFamily="18" charset="0"/>
              </a:rPr>
              <a:t> on era </a:t>
            </a:r>
            <a:r>
              <a:rPr lang="ca-ES" sz="2800" dirty="0" err="1">
                <a:latin typeface="Constantia" panose="02030602050306030303" pitchFamily="18" charset="0"/>
              </a:rPr>
              <a:t>desonrat</a:t>
            </a:r>
            <a:r>
              <a:rPr lang="ca-ES" sz="2800" dirty="0">
                <a:latin typeface="Constantia" panose="02030602050306030303" pitchFamily="18" charset="0"/>
              </a:rPr>
              <a:t>»</a:t>
            </a:r>
          </a:p>
          <a:p>
            <a:pPr algn="just"/>
            <a:endParaRPr lang="ca-ES" sz="2800" dirty="0">
              <a:latin typeface="Constantia" panose="02030602050306030303" pitchFamily="18" charset="0"/>
            </a:endParaRPr>
          </a:p>
          <a:p>
            <a:pPr algn="ctr"/>
            <a:r>
              <a:rPr lang="ca-ES" sz="2000" b="1" i="1" dirty="0">
                <a:latin typeface="Constantia" panose="02030602050306030303" pitchFamily="18" charset="0"/>
              </a:rPr>
              <a:t>Llibre d’amic e amat</a:t>
            </a:r>
            <a:r>
              <a:rPr lang="ca-ES" sz="2000" b="1" dirty="0">
                <a:latin typeface="Constantia" panose="02030602050306030303" pitchFamily="18" charset="0"/>
              </a:rPr>
              <a:t>, 273</a:t>
            </a:r>
          </a:p>
          <a:p>
            <a:pPr algn="ctr"/>
            <a:endParaRPr lang="ca-ES" sz="2000" b="1" i="1" dirty="0">
              <a:latin typeface="Constantia" panose="02030602050306030303" pitchFamily="18" charset="0"/>
            </a:endParaRPr>
          </a:p>
          <a:p>
            <a:pPr algn="just"/>
            <a:endParaRPr lang="ca-ES" sz="2400" dirty="0">
              <a:latin typeface="Constantia" panose="02030602050306030303" pitchFamily="18" charset="0"/>
            </a:endParaRPr>
          </a:p>
          <a:p>
            <a:pPr algn="just"/>
            <a:endParaRPr lang="ca-ES" sz="2400" dirty="0">
              <a:latin typeface="Constantia" panose="02030602050306030303" pitchFamily="18" charset="0"/>
            </a:endParaRPr>
          </a:p>
          <a:p>
            <a:pPr algn="just"/>
            <a:r>
              <a:rPr lang="ca-ES" sz="2800" dirty="0">
                <a:latin typeface="Constantia" panose="02030602050306030303" pitchFamily="18" charset="0"/>
              </a:rPr>
              <a:t>Plantaria, a l’hora d’alba, els poemes, com a pasquins, a les parets, o els llançaria des dels terrats. Manifestaria francament el seu desplaer pels grans, pels satisfets, pels asseguts, pels conformats i per les vídues castes i resignades. El poeta sap que cada poema és un crit de llibertat.</a:t>
            </a:r>
          </a:p>
          <a:p>
            <a:pPr algn="just"/>
            <a:endParaRPr lang="ca-ES" sz="2400" dirty="0">
              <a:latin typeface="Constantia" panose="02030602050306030303" pitchFamily="18" charset="0"/>
            </a:endParaRPr>
          </a:p>
          <a:p>
            <a:pPr algn="ctr"/>
            <a:r>
              <a:rPr lang="ca-ES" sz="2000" b="1" dirty="0">
                <a:latin typeface="Constantia" panose="02030602050306030303" pitchFamily="18" charset="0"/>
              </a:rPr>
              <a:t>“Lletra a Clara </a:t>
            </a:r>
            <a:r>
              <a:rPr lang="ca-ES" sz="2000" b="1" dirty="0" err="1">
                <a:latin typeface="Constantia" panose="02030602050306030303" pitchFamily="18" charset="0"/>
              </a:rPr>
              <a:t>Sobirós</a:t>
            </a:r>
            <a:r>
              <a:rPr lang="ca-ES" sz="2000" b="1" dirty="0">
                <a:latin typeface="Constantia" panose="02030602050306030303" pitchFamily="18" charset="0"/>
              </a:rPr>
              <a:t>” (1964)</a:t>
            </a:r>
          </a:p>
        </p:txBody>
      </p:sp>
    </p:spTree>
    <p:extLst>
      <p:ext uri="{BB962C8B-B14F-4D97-AF65-F5344CB8AC3E}">
        <p14:creationId xmlns:p14="http://schemas.microsoft.com/office/powerpoint/2010/main" val="242239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21486F06-4CE8-68FF-5ECC-B31FB26066A4}"/>
              </a:ext>
            </a:extLst>
          </p:cNvPr>
          <p:cNvSpPr txBox="1"/>
          <p:nvPr/>
        </p:nvSpPr>
        <p:spPr>
          <a:xfrm>
            <a:off x="529771" y="2182505"/>
            <a:ext cx="11132457" cy="2492990"/>
          </a:xfrm>
          <a:prstGeom prst="rect">
            <a:avLst/>
          </a:prstGeom>
          <a:noFill/>
        </p:spPr>
        <p:txBody>
          <a:bodyPr wrap="square">
            <a:spAutoFit/>
          </a:bodyPr>
          <a:lstStyle/>
          <a:p>
            <a:pPr algn="just"/>
            <a:r>
              <a:rPr lang="ca-ES" sz="2800" dirty="0">
                <a:latin typeface="Constantia" panose="02030602050306030303" pitchFamily="18" charset="0"/>
              </a:rPr>
              <a:t>[...] m’és difícil de definir el poeta</a:t>
            </a:r>
            <a:r>
              <a:rPr lang="es-ES" sz="2800" dirty="0">
                <a:latin typeface="Constantia" panose="02030602050306030303" pitchFamily="18" charset="0"/>
              </a:rPr>
              <a:t>—el </a:t>
            </a:r>
            <a:r>
              <a:rPr lang="es-ES" sz="2800" dirty="0" err="1">
                <a:latin typeface="Constantia" panose="02030602050306030303" pitchFamily="18" charset="0"/>
              </a:rPr>
              <a:t>món</a:t>
            </a:r>
            <a:r>
              <a:rPr lang="es-ES" sz="2800" dirty="0">
                <a:latin typeface="Constantia" panose="02030602050306030303" pitchFamily="18" charset="0"/>
              </a:rPr>
              <a:t> </a:t>
            </a:r>
            <a:r>
              <a:rPr lang="es-ES" sz="2800" dirty="0" err="1">
                <a:latin typeface="Constantia" panose="02030602050306030303" pitchFamily="18" charset="0"/>
              </a:rPr>
              <a:t>n’és</a:t>
            </a:r>
            <a:r>
              <a:rPr lang="es-ES" sz="2800" dirty="0">
                <a:latin typeface="Constantia" panose="02030602050306030303" pitchFamily="18" charset="0"/>
              </a:rPr>
              <a:t> ple, </a:t>
            </a:r>
            <a:r>
              <a:rPr lang="es-ES" sz="2800" dirty="0" err="1">
                <a:latin typeface="Constantia" panose="02030602050306030303" pitchFamily="18" charset="0"/>
              </a:rPr>
              <a:t>però</a:t>
            </a:r>
            <a:r>
              <a:rPr lang="es-ES" sz="2800" dirty="0">
                <a:latin typeface="Constantia" panose="02030602050306030303" pitchFamily="18" charset="0"/>
              </a:rPr>
              <a:t> no </a:t>
            </a:r>
            <a:r>
              <a:rPr lang="es-ES" sz="2800" dirty="0" err="1">
                <a:latin typeface="Constantia" panose="02030602050306030303" pitchFamily="18" charset="0"/>
              </a:rPr>
              <a:t>escriuen</a:t>
            </a:r>
            <a:r>
              <a:rPr lang="es-ES" sz="2800" dirty="0">
                <a:latin typeface="Constantia" panose="02030602050306030303" pitchFamily="18" charset="0"/>
              </a:rPr>
              <a:t>—i </a:t>
            </a:r>
            <a:r>
              <a:rPr lang="es-ES" sz="2800" dirty="0" err="1">
                <a:latin typeface="Constantia" panose="02030602050306030303" pitchFamily="18" charset="0"/>
              </a:rPr>
              <a:t>d’aclarir</a:t>
            </a:r>
            <a:r>
              <a:rPr lang="es-ES" sz="2800" dirty="0">
                <a:latin typeface="Constantia" panose="02030602050306030303" pitchFamily="18" charset="0"/>
              </a:rPr>
              <a:t>-te </a:t>
            </a:r>
            <a:r>
              <a:rPr lang="es-ES" sz="2800" dirty="0" err="1">
                <a:latin typeface="Constantia" panose="02030602050306030303" pitchFamily="18" charset="0"/>
              </a:rPr>
              <a:t>què</a:t>
            </a:r>
            <a:r>
              <a:rPr lang="es-ES" sz="2800" dirty="0">
                <a:latin typeface="Constantia" panose="02030602050306030303" pitchFamily="18" charset="0"/>
              </a:rPr>
              <a:t> </a:t>
            </a:r>
            <a:r>
              <a:rPr lang="es-ES" sz="2800" dirty="0" err="1">
                <a:latin typeface="Constantia" panose="02030602050306030303" pitchFamily="18" charset="0"/>
              </a:rPr>
              <a:t>és</a:t>
            </a:r>
            <a:r>
              <a:rPr lang="es-ES" sz="2800" dirty="0">
                <a:latin typeface="Constantia" panose="02030602050306030303" pitchFamily="18" charset="0"/>
              </a:rPr>
              <a:t> un versificador—també </a:t>
            </a:r>
            <a:r>
              <a:rPr lang="es-ES" sz="2800" dirty="0" err="1">
                <a:latin typeface="Constantia" panose="02030602050306030303" pitchFamily="18" charset="0"/>
              </a:rPr>
              <a:t>n’hi</a:t>
            </a:r>
            <a:r>
              <a:rPr lang="es-ES" sz="2800" dirty="0">
                <a:latin typeface="Constantia" panose="02030602050306030303" pitchFamily="18" charset="0"/>
              </a:rPr>
              <a:t> ha </a:t>
            </a:r>
            <a:r>
              <a:rPr lang="es-ES" sz="2800" dirty="0" err="1">
                <a:latin typeface="Constantia" panose="02030602050306030303" pitchFamily="18" charset="0"/>
              </a:rPr>
              <a:t>molts</a:t>
            </a:r>
            <a:r>
              <a:rPr lang="es-ES" sz="2800" dirty="0">
                <a:latin typeface="Constantia" panose="02030602050306030303" pitchFamily="18" charset="0"/>
              </a:rPr>
              <a:t>, </a:t>
            </a:r>
            <a:r>
              <a:rPr lang="es-ES" sz="2800" dirty="0" err="1">
                <a:latin typeface="Constantia" panose="02030602050306030303" pitchFamily="18" charset="0"/>
              </a:rPr>
              <a:t>els</a:t>
            </a:r>
            <a:r>
              <a:rPr lang="es-ES" sz="2800" dirty="0">
                <a:latin typeface="Constantia" panose="02030602050306030303" pitchFamily="18" charset="0"/>
              </a:rPr>
              <a:t> </a:t>
            </a:r>
            <a:r>
              <a:rPr lang="es-ES" sz="2800" dirty="0" err="1">
                <a:latin typeface="Constantia" panose="02030602050306030303" pitchFamily="18" charset="0"/>
              </a:rPr>
              <a:t>quals</a:t>
            </a:r>
            <a:r>
              <a:rPr lang="es-ES" sz="2800" dirty="0">
                <a:latin typeface="Constantia" panose="02030602050306030303" pitchFamily="18" charset="0"/>
              </a:rPr>
              <a:t> es </a:t>
            </a:r>
            <a:r>
              <a:rPr lang="es-ES" sz="2800" dirty="0" err="1">
                <a:latin typeface="Constantia" panose="02030602050306030303" pitchFamily="18" charset="0"/>
              </a:rPr>
              <a:t>mouen</a:t>
            </a:r>
            <a:r>
              <a:rPr lang="es-ES" sz="2800" dirty="0">
                <a:latin typeface="Constantia" panose="02030602050306030303" pitchFamily="18" charset="0"/>
              </a:rPr>
              <a:t> </a:t>
            </a:r>
            <a:r>
              <a:rPr lang="es-ES" sz="2800" dirty="0" err="1">
                <a:latin typeface="Constantia" panose="02030602050306030303" pitchFamily="18" charset="0"/>
              </a:rPr>
              <a:t>pels</a:t>
            </a:r>
            <a:r>
              <a:rPr lang="es-ES" sz="2800" dirty="0">
                <a:latin typeface="Constantia" panose="02030602050306030303" pitchFamily="18" charset="0"/>
              </a:rPr>
              <a:t> </a:t>
            </a:r>
            <a:r>
              <a:rPr lang="es-ES" sz="2800" dirty="0" err="1">
                <a:latin typeface="Constantia" panose="02030602050306030303" pitchFamily="18" charset="0"/>
              </a:rPr>
              <a:t>erms</a:t>
            </a:r>
            <a:r>
              <a:rPr lang="es-ES" sz="2800" dirty="0">
                <a:latin typeface="Constantia" panose="02030602050306030303" pitchFamily="18" charset="0"/>
              </a:rPr>
              <a:t> </a:t>
            </a:r>
            <a:r>
              <a:rPr lang="es-ES" sz="2800" dirty="0" err="1">
                <a:latin typeface="Constantia" panose="02030602050306030303" pitchFamily="18" charset="0"/>
              </a:rPr>
              <a:t>tot</a:t>
            </a:r>
            <a:r>
              <a:rPr lang="es-ES" sz="2800" dirty="0">
                <a:latin typeface="Constantia" panose="02030602050306030303" pitchFamily="18" charset="0"/>
              </a:rPr>
              <a:t> </a:t>
            </a:r>
            <a:r>
              <a:rPr lang="es-ES" sz="2800" dirty="0" err="1">
                <a:latin typeface="Constantia" panose="02030602050306030303" pitchFamily="18" charset="0"/>
              </a:rPr>
              <a:t>llegint</a:t>
            </a:r>
            <a:r>
              <a:rPr lang="es-ES" sz="2800" dirty="0">
                <a:latin typeface="Constantia" panose="02030602050306030303" pitchFamily="18" charset="0"/>
              </a:rPr>
              <a:t> preceptives escrites no </a:t>
            </a:r>
            <a:r>
              <a:rPr lang="es-ES" sz="2800" dirty="0" err="1">
                <a:latin typeface="Constantia" panose="02030602050306030303" pitchFamily="18" charset="0"/>
              </a:rPr>
              <a:t>sempre</a:t>
            </a:r>
            <a:r>
              <a:rPr lang="es-ES" sz="2800" dirty="0">
                <a:latin typeface="Constantia" panose="02030602050306030303" pitchFamily="18" charset="0"/>
              </a:rPr>
              <a:t> </a:t>
            </a:r>
            <a:r>
              <a:rPr lang="es-ES" sz="2800" dirty="0" err="1">
                <a:latin typeface="Constantia" panose="02030602050306030303" pitchFamily="18" charset="0"/>
              </a:rPr>
              <a:t>amb</a:t>
            </a:r>
            <a:r>
              <a:rPr lang="es-ES" sz="2800" dirty="0">
                <a:latin typeface="Constantia" panose="02030602050306030303" pitchFamily="18" charset="0"/>
              </a:rPr>
              <a:t> </a:t>
            </a:r>
            <a:r>
              <a:rPr lang="es-ES" sz="2800" dirty="0" err="1">
                <a:latin typeface="Constantia" panose="02030602050306030303" pitchFamily="18" charset="0"/>
              </a:rPr>
              <a:t>prou</a:t>
            </a:r>
            <a:r>
              <a:rPr lang="es-ES" sz="2800" dirty="0">
                <a:latin typeface="Constantia" panose="02030602050306030303" pitchFamily="18" charset="0"/>
              </a:rPr>
              <a:t> </a:t>
            </a:r>
            <a:r>
              <a:rPr lang="es-ES" sz="2800" dirty="0" err="1">
                <a:latin typeface="Constantia" panose="02030602050306030303" pitchFamily="18" charset="0"/>
              </a:rPr>
              <a:t>enginy</a:t>
            </a:r>
            <a:r>
              <a:rPr lang="es-ES" sz="2800" dirty="0">
                <a:latin typeface="Constantia" panose="02030602050306030303" pitchFamily="18" charset="0"/>
              </a:rPr>
              <a:t>, o </a:t>
            </a:r>
            <a:r>
              <a:rPr lang="es-ES" sz="2800" dirty="0" err="1">
                <a:latin typeface="Constantia" panose="02030602050306030303" pitchFamily="18" charset="0"/>
              </a:rPr>
              <a:t>copiant</a:t>
            </a:r>
            <a:r>
              <a:rPr lang="es-ES" sz="2800" dirty="0">
                <a:latin typeface="Constantia" panose="02030602050306030303" pitchFamily="18" charset="0"/>
              </a:rPr>
              <a:t>, </a:t>
            </a:r>
            <a:r>
              <a:rPr lang="es-ES" sz="2800" dirty="0" err="1">
                <a:latin typeface="Constantia" panose="02030602050306030303" pitchFamily="18" charset="0"/>
              </a:rPr>
              <a:t>barroers</a:t>
            </a:r>
            <a:r>
              <a:rPr lang="es-ES" sz="2800" dirty="0">
                <a:latin typeface="Constantia" panose="02030602050306030303" pitchFamily="18" charset="0"/>
              </a:rPr>
              <a:t>, </a:t>
            </a:r>
            <a:r>
              <a:rPr lang="es-ES" sz="2800" dirty="0" err="1">
                <a:latin typeface="Constantia" panose="02030602050306030303" pitchFamily="18" charset="0"/>
              </a:rPr>
              <a:t>allò</a:t>
            </a:r>
            <a:r>
              <a:rPr lang="es-ES" sz="2800" dirty="0">
                <a:latin typeface="Constantia" panose="02030602050306030303" pitchFamily="18" charset="0"/>
              </a:rPr>
              <a:t> que han </a:t>
            </a:r>
            <a:r>
              <a:rPr lang="es-ES" sz="2800" dirty="0" err="1">
                <a:latin typeface="Constantia" panose="02030602050306030303" pitchFamily="18" charset="0"/>
              </a:rPr>
              <a:t>dit</a:t>
            </a:r>
            <a:r>
              <a:rPr lang="es-ES" sz="2800" dirty="0">
                <a:latin typeface="Constantia" panose="02030602050306030303" pitchFamily="18" charset="0"/>
              </a:rPr>
              <a:t>, en </a:t>
            </a:r>
            <a:r>
              <a:rPr lang="ca-ES" sz="2800" dirty="0">
                <a:latin typeface="Constantia" panose="02030602050306030303" pitchFamily="18" charset="0"/>
              </a:rPr>
              <a:t>els segles</a:t>
            </a:r>
            <a:r>
              <a:rPr lang="es-ES" sz="2800" dirty="0">
                <a:latin typeface="Constantia" panose="02030602050306030303" pitchFamily="18" charset="0"/>
              </a:rPr>
              <a:t>, </a:t>
            </a:r>
            <a:r>
              <a:rPr lang="es-ES" sz="2800" dirty="0" err="1">
                <a:latin typeface="Constantia" panose="02030602050306030303" pitchFamily="18" charset="0"/>
              </a:rPr>
              <a:t>els</a:t>
            </a:r>
            <a:r>
              <a:rPr lang="es-ES" sz="2800" dirty="0">
                <a:latin typeface="Constantia" panose="02030602050306030303" pitchFamily="18" charset="0"/>
              </a:rPr>
              <a:t> poetes.</a:t>
            </a:r>
            <a:endParaRPr lang="ca-ES" sz="2800" dirty="0">
              <a:latin typeface="Constantia" panose="02030602050306030303" pitchFamily="18" charset="0"/>
            </a:endParaRPr>
          </a:p>
          <a:p>
            <a:pPr algn="just"/>
            <a:endParaRPr lang="ca-ES" sz="2400" dirty="0">
              <a:latin typeface="Constantia" panose="02030602050306030303" pitchFamily="18" charset="0"/>
            </a:endParaRPr>
          </a:p>
          <a:p>
            <a:pPr algn="ctr"/>
            <a:r>
              <a:rPr lang="ca-ES" sz="2000" b="1" dirty="0">
                <a:latin typeface="Constantia" panose="02030602050306030303" pitchFamily="18" charset="0"/>
              </a:rPr>
              <a:t>“Lletra a Clara </a:t>
            </a:r>
            <a:r>
              <a:rPr lang="ca-ES" sz="2000" b="1" dirty="0" err="1">
                <a:latin typeface="Constantia" panose="02030602050306030303" pitchFamily="18" charset="0"/>
              </a:rPr>
              <a:t>Sobirós</a:t>
            </a:r>
            <a:r>
              <a:rPr lang="ca-ES" sz="2000" b="1" dirty="0">
                <a:latin typeface="Constantia" panose="02030602050306030303" pitchFamily="18" charset="0"/>
              </a:rPr>
              <a:t>” (1964)</a:t>
            </a:r>
          </a:p>
        </p:txBody>
      </p:sp>
    </p:spTree>
    <p:extLst>
      <p:ext uri="{BB962C8B-B14F-4D97-AF65-F5344CB8AC3E}">
        <p14:creationId xmlns:p14="http://schemas.microsoft.com/office/powerpoint/2010/main" val="349169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21486F06-4CE8-68FF-5ECC-B31FB26066A4}"/>
              </a:ext>
            </a:extLst>
          </p:cNvPr>
          <p:cNvSpPr txBox="1"/>
          <p:nvPr/>
        </p:nvSpPr>
        <p:spPr>
          <a:xfrm>
            <a:off x="529771" y="1936283"/>
            <a:ext cx="11132457" cy="3354765"/>
          </a:xfrm>
          <a:prstGeom prst="rect">
            <a:avLst/>
          </a:prstGeom>
          <a:noFill/>
        </p:spPr>
        <p:txBody>
          <a:bodyPr wrap="square">
            <a:spAutoFit/>
          </a:bodyPr>
          <a:lstStyle/>
          <a:p>
            <a:pPr algn="just"/>
            <a:r>
              <a:rPr lang="ca-ES" sz="2800" dirty="0">
                <a:latin typeface="Constantia" panose="02030602050306030303" pitchFamily="18" charset="0"/>
              </a:rPr>
              <a:t>“[...] la </a:t>
            </a:r>
            <a:r>
              <a:rPr lang="ca-ES" sz="2800" dirty="0" err="1">
                <a:latin typeface="Constantia" panose="02030602050306030303" pitchFamily="18" charset="0"/>
              </a:rPr>
              <a:t>vertut</a:t>
            </a:r>
            <a:r>
              <a:rPr lang="ca-ES" sz="2800" dirty="0">
                <a:latin typeface="Constantia" panose="02030602050306030303" pitchFamily="18" charset="0"/>
              </a:rPr>
              <a:t> d'esta art majorment decorre per </a:t>
            </a:r>
            <a:r>
              <a:rPr lang="ca-ES" sz="2800" dirty="0" err="1">
                <a:latin typeface="Constantia" panose="02030602050306030303" pitchFamily="18" charset="0"/>
              </a:rPr>
              <a:t>matafora</a:t>
            </a:r>
            <a:r>
              <a:rPr lang="ca-ES" sz="2800" dirty="0">
                <a:latin typeface="Constantia" panose="02030602050306030303" pitchFamily="18" charset="0"/>
              </a:rPr>
              <a:t>, et </a:t>
            </a:r>
            <a:r>
              <a:rPr lang="ca-ES" sz="2800" dirty="0" err="1">
                <a:latin typeface="Constantia" panose="02030602050306030303" pitchFamily="18" charset="0"/>
              </a:rPr>
              <a:t>asó</a:t>
            </a:r>
            <a:r>
              <a:rPr lang="ca-ES" sz="2800" dirty="0">
                <a:latin typeface="Constantia" panose="02030602050306030303" pitchFamily="18" charset="0"/>
              </a:rPr>
              <a:t> es per so cor los </a:t>
            </a:r>
            <a:r>
              <a:rPr lang="ca-ES" sz="2800" dirty="0" err="1">
                <a:latin typeface="Constantia" panose="02030602050306030303" pitchFamily="18" charset="0"/>
              </a:rPr>
              <a:t>elemens</a:t>
            </a:r>
            <a:r>
              <a:rPr lang="ca-ES" sz="2800" dirty="0">
                <a:latin typeface="Constantia" panose="02030602050306030303" pitchFamily="18" charset="0"/>
              </a:rPr>
              <a:t> et les </a:t>
            </a:r>
            <a:r>
              <a:rPr lang="ca-ES" sz="2800" dirty="0" err="1">
                <a:latin typeface="Constantia" panose="02030602050306030303" pitchFamily="18" charset="0"/>
              </a:rPr>
              <a:t>sciencies</a:t>
            </a:r>
            <a:r>
              <a:rPr lang="ca-ES" sz="2800" dirty="0">
                <a:latin typeface="Constantia" panose="02030602050306030303" pitchFamily="18" charset="0"/>
              </a:rPr>
              <a:t> universals </a:t>
            </a:r>
            <a:r>
              <a:rPr lang="ca-ES" sz="2800" dirty="0" err="1">
                <a:latin typeface="Constantia" panose="02030602050306030303" pitchFamily="18" charset="0"/>
              </a:rPr>
              <a:t>amagen</a:t>
            </a:r>
            <a:r>
              <a:rPr lang="ca-ES" sz="2800" dirty="0">
                <a:latin typeface="Constantia" panose="02030602050306030303" pitchFamily="18" charset="0"/>
              </a:rPr>
              <a:t> et revelen molt </a:t>
            </a:r>
            <a:r>
              <a:rPr lang="ca-ES" sz="2800" dirty="0" err="1">
                <a:latin typeface="Constantia" panose="02030602050306030303" pitchFamily="18" charset="0"/>
              </a:rPr>
              <a:t>sobtilment</a:t>
            </a:r>
            <a:r>
              <a:rPr lang="ca-ES" sz="2800" dirty="0">
                <a:latin typeface="Constantia" panose="02030602050306030303" pitchFamily="18" charset="0"/>
              </a:rPr>
              <a:t> a l'enteniment </a:t>
            </a:r>
            <a:r>
              <a:rPr lang="ca-ES" sz="2800" dirty="0" err="1">
                <a:latin typeface="Constantia" panose="02030602050306030303" pitchFamily="18" charset="0"/>
              </a:rPr>
              <a:t>lurs</a:t>
            </a:r>
            <a:r>
              <a:rPr lang="ca-ES" sz="2800" dirty="0">
                <a:latin typeface="Constantia" panose="02030602050306030303" pitchFamily="18" charset="0"/>
              </a:rPr>
              <a:t> </a:t>
            </a:r>
            <a:r>
              <a:rPr lang="ca-ES" sz="2800" dirty="0" err="1">
                <a:latin typeface="Constantia" panose="02030602050306030303" pitchFamily="18" charset="0"/>
              </a:rPr>
              <a:t>secretz</a:t>
            </a:r>
            <a:r>
              <a:rPr lang="ca-ES" sz="2800" dirty="0">
                <a:latin typeface="Constantia" panose="02030602050306030303" pitchFamily="18" charset="0"/>
              </a:rPr>
              <a:t> et </a:t>
            </a:r>
            <a:r>
              <a:rPr lang="ca-ES" sz="2800" dirty="0" err="1">
                <a:latin typeface="Constantia" panose="02030602050306030303" pitchFamily="18" charset="0"/>
              </a:rPr>
              <a:t>lurs</a:t>
            </a:r>
            <a:r>
              <a:rPr lang="ca-ES" sz="2800" dirty="0">
                <a:latin typeface="Constantia" panose="02030602050306030303" pitchFamily="18" charset="0"/>
              </a:rPr>
              <a:t> operacions, per la qual </a:t>
            </a:r>
            <a:r>
              <a:rPr lang="ca-ES" sz="2800" dirty="0" err="1">
                <a:latin typeface="Constantia" panose="02030602050306030303" pitchFamily="18" charset="0"/>
              </a:rPr>
              <a:t>escuredat</a:t>
            </a:r>
            <a:r>
              <a:rPr lang="ca-ES" sz="2800" dirty="0">
                <a:latin typeface="Constantia" panose="02030602050306030303" pitchFamily="18" charset="0"/>
              </a:rPr>
              <a:t> </a:t>
            </a:r>
            <a:r>
              <a:rPr lang="ca-ES" sz="2800" dirty="0" err="1">
                <a:latin typeface="Constantia" panose="02030602050306030303" pitchFamily="18" charset="0"/>
              </a:rPr>
              <a:t>cové</a:t>
            </a:r>
            <a:r>
              <a:rPr lang="ca-ES" sz="2800" dirty="0">
                <a:latin typeface="Constantia" panose="02030602050306030303" pitchFamily="18" charset="0"/>
              </a:rPr>
              <a:t> que l'enteniment sia </a:t>
            </a:r>
            <a:r>
              <a:rPr lang="ca-ES" sz="2800" dirty="0" err="1">
                <a:latin typeface="Constantia" panose="02030602050306030303" pitchFamily="18" charset="0"/>
              </a:rPr>
              <a:t>exalsat</a:t>
            </a:r>
            <a:r>
              <a:rPr lang="ca-ES" sz="2800" dirty="0">
                <a:latin typeface="Constantia" panose="02030602050306030303" pitchFamily="18" charset="0"/>
              </a:rPr>
              <a:t> a entendre </a:t>
            </a:r>
            <a:r>
              <a:rPr lang="ca-ES" sz="2800" dirty="0" err="1">
                <a:latin typeface="Constantia" panose="02030602050306030303" pitchFamily="18" charset="0"/>
              </a:rPr>
              <a:t>mataforicalment</a:t>
            </a:r>
            <a:r>
              <a:rPr lang="ca-ES" sz="2800" dirty="0">
                <a:latin typeface="Constantia" panose="02030602050306030303" pitchFamily="18" charset="0"/>
              </a:rPr>
              <a:t>, per so </a:t>
            </a:r>
            <a:r>
              <a:rPr lang="ca-ES" sz="2800" dirty="0" err="1">
                <a:latin typeface="Constantia" panose="02030602050306030303" pitchFamily="18" charset="0"/>
              </a:rPr>
              <a:t>que·ls</a:t>
            </a:r>
            <a:r>
              <a:rPr lang="ca-ES" sz="2800" dirty="0">
                <a:latin typeface="Constantia" panose="02030602050306030303" pitchFamily="18" charset="0"/>
              </a:rPr>
              <a:t> </a:t>
            </a:r>
            <a:r>
              <a:rPr lang="ca-ES" sz="2800" dirty="0" err="1">
                <a:latin typeface="Constantia" panose="02030602050306030303" pitchFamily="18" charset="0"/>
              </a:rPr>
              <a:t>secretz</a:t>
            </a:r>
            <a:r>
              <a:rPr lang="ca-ES" sz="2800" dirty="0">
                <a:latin typeface="Constantia" panose="02030602050306030303" pitchFamily="18" charset="0"/>
              </a:rPr>
              <a:t> li </a:t>
            </a:r>
            <a:r>
              <a:rPr lang="ca-ES" sz="2800" dirty="0" err="1">
                <a:latin typeface="Constantia" panose="02030602050306030303" pitchFamily="18" charset="0"/>
              </a:rPr>
              <a:t>sien</a:t>
            </a:r>
            <a:r>
              <a:rPr lang="ca-ES" sz="2800" dirty="0">
                <a:latin typeface="Constantia" panose="02030602050306030303" pitchFamily="18" charset="0"/>
              </a:rPr>
              <a:t> </a:t>
            </a:r>
            <a:r>
              <a:rPr lang="ca-ES" sz="2800" dirty="0" err="1">
                <a:latin typeface="Constantia" panose="02030602050306030303" pitchFamily="18" charset="0"/>
              </a:rPr>
              <a:t>revelatz</a:t>
            </a:r>
            <a:r>
              <a:rPr lang="ca-ES" sz="2800" dirty="0">
                <a:latin typeface="Constantia" panose="02030602050306030303" pitchFamily="18" charset="0"/>
              </a:rPr>
              <a:t>, e que hom, per elevat enteniment, </a:t>
            </a:r>
            <a:r>
              <a:rPr lang="ca-ES" sz="2800" dirty="0" err="1">
                <a:latin typeface="Constantia" panose="02030602050306030303" pitchFamily="18" charset="0"/>
              </a:rPr>
              <a:t>sapia</a:t>
            </a:r>
            <a:r>
              <a:rPr lang="ca-ES" sz="2800" dirty="0">
                <a:latin typeface="Constantia" panose="02030602050306030303" pitchFamily="18" charset="0"/>
              </a:rPr>
              <a:t> fer et </a:t>
            </a:r>
            <a:r>
              <a:rPr lang="ca-ES" sz="2800" dirty="0" err="1">
                <a:latin typeface="Constantia" panose="02030602050306030303" pitchFamily="18" charset="0"/>
              </a:rPr>
              <a:t>soure</a:t>
            </a:r>
            <a:r>
              <a:rPr lang="ca-ES" sz="2800" dirty="0">
                <a:latin typeface="Constantia" panose="02030602050306030303" pitchFamily="18" charset="0"/>
              </a:rPr>
              <a:t> qüestions.</a:t>
            </a:r>
          </a:p>
          <a:p>
            <a:pPr algn="just"/>
            <a:endParaRPr lang="ca-ES" sz="2400" dirty="0">
              <a:latin typeface="Constantia" panose="02030602050306030303" pitchFamily="18" charset="0"/>
            </a:endParaRPr>
          </a:p>
          <a:p>
            <a:pPr algn="ctr"/>
            <a:r>
              <a:rPr lang="ca-ES" sz="2000" b="1" i="1" dirty="0">
                <a:latin typeface="Constantia" panose="02030602050306030303" pitchFamily="18" charset="0"/>
              </a:rPr>
              <a:t>Començaments de medicina</a:t>
            </a:r>
            <a:r>
              <a:rPr lang="ca-ES" sz="2000" b="1" dirty="0">
                <a:latin typeface="Constantia" panose="02030602050306030303" pitchFamily="18" charset="0"/>
              </a:rPr>
              <a:t>, I, 5</a:t>
            </a:r>
            <a:endParaRPr lang="ca-ES" sz="2000" b="1" i="1" dirty="0">
              <a:latin typeface="Constantia" panose="02030602050306030303" pitchFamily="18" charset="0"/>
            </a:endParaRPr>
          </a:p>
        </p:txBody>
      </p:sp>
    </p:spTree>
    <p:extLst>
      <p:ext uri="{BB962C8B-B14F-4D97-AF65-F5344CB8AC3E}">
        <p14:creationId xmlns:p14="http://schemas.microsoft.com/office/powerpoint/2010/main" val="2581974229"/>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1426</Words>
  <Application>Microsoft Office PowerPoint</Application>
  <PresentationFormat>Panorámica</PresentationFormat>
  <Paragraphs>113</Paragraphs>
  <Slides>17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Constantia</vt:lpstr>
      <vt:lpstr>Tema de l'Office</vt:lpstr>
      <vt:lpstr>El Llull d’En Foix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Llull d’En Foix</dc:title>
  <dc:creator>SERGI CASTELLA MARTINEZ</dc:creator>
  <cp:lastModifiedBy>Lola Badia Pàmies</cp:lastModifiedBy>
  <cp:revision>6</cp:revision>
  <dcterms:created xsi:type="dcterms:W3CDTF">2023-11-10T13:53:53Z</dcterms:created>
  <dcterms:modified xsi:type="dcterms:W3CDTF">2023-11-15T16:59:38Z</dcterms:modified>
</cp:coreProperties>
</file>